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34"/>
  </p:notesMasterIdLst>
  <p:sldIdLst>
    <p:sldId id="312" r:id="rId2"/>
    <p:sldId id="313" r:id="rId3"/>
    <p:sldId id="314" r:id="rId4"/>
    <p:sldId id="278" r:id="rId5"/>
    <p:sldId id="257" r:id="rId6"/>
    <p:sldId id="301" r:id="rId7"/>
    <p:sldId id="268" r:id="rId8"/>
    <p:sldId id="258" r:id="rId9"/>
    <p:sldId id="259" r:id="rId10"/>
    <p:sldId id="260" r:id="rId11"/>
    <p:sldId id="279" r:id="rId12"/>
    <p:sldId id="282" r:id="rId13"/>
    <p:sldId id="285" r:id="rId14"/>
    <p:sldId id="308" r:id="rId15"/>
    <p:sldId id="311" r:id="rId16"/>
    <p:sldId id="273" r:id="rId17"/>
    <p:sldId id="299" r:id="rId18"/>
    <p:sldId id="300" r:id="rId19"/>
    <p:sldId id="305" r:id="rId20"/>
    <p:sldId id="309" r:id="rId21"/>
    <p:sldId id="274" r:id="rId22"/>
    <p:sldId id="275" r:id="rId23"/>
    <p:sldId id="290" r:id="rId24"/>
    <p:sldId id="306" r:id="rId25"/>
    <p:sldId id="294" r:id="rId26"/>
    <p:sldId id="291" r:id="rId27"/>
    <p:sldId id="307" r:id="rId28"/>
    <p:sldId id="269" r:id="rId29"/>
    <p:sldId id="270" r:id="rId30"/>
    <p:sldId id="271" r:id="rId31"/>
    <p:sldId id="272" r:id="rId32"/>
    <p:sldId id="262" r:id="rId33"/>
  </p:sldIdLst>
  <p:sldSz cx="9144000" cy="5143500" type="screen16x9"/>
  <p:notesSz cx="6858000" cy="9144000"/>
  <p:embeddedFontLst>
    <p:embeddedFont>
      <p:font typeface="Calibri" pitchFamily="34" charset="0"/>
      <p:regular r:id="rId35"/>
      <p:bold r:id="rId36"/>
      <p:italic r:id="rId37"/>
      <p:boldItalic r:id="rId38"/>
    </p:embeddedFont>
    <p:embeddedFont>
      <p:font typeface="Tw Cen MT" pitchFamily="34" charset="0"/>
      <p:regular r:id="rId39"/>
      <p:bold r:id="rId40"/>
      <p:italic r:id="rId41"/>
      <p:boldItalic r:id="rId42"/>
    </p:embeddedFont>
    <p:embeddedFont>
      <p:font typeface="Trebuchet MS" pitchFamily="34" charset="0"/>
      <p:regular r:id="rId43"/>
      <p:bold r:id="rId44"/>
      <p:italic r:id="rId45"/>
      <p:boldItalic r:id="rId46"/>
    </p:embeddedFont>
    <p:embeddedFont>
      <p:font typeface="Wingdings 2" pitchFamily="18" charset="2"/>
      <p:regular r:id="rId47"/>
    </p:embeddedFont>
    <p:embeddedFont>
      <p:font typeface="Constantia" pitchFamily="18" charset="0"/>
      <p:regular r:id="rId48"/>
      <p:bold r:id="rId49"/>
      <p:italic r:id="rId50"/>
      <p:boldItalic r:id="rId51"/>
    </p:embeddedFont>
    <p:embeddedFont>
      <p:font typeface="Lucida Calligraphy" pitchFamily="66"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599716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638bbcfa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638bbcfa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03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638bbcfa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638bbcfa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20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638bbcfa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638bbcfa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2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638bbcfa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638bbcfa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260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2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2421402"/>
            <a:ext cx="7854696" cy="1314450"/>
          </a:xfrm>
        </p:spPr>
        <p:txBody>
          <a:bodyPr lIns="0" rIns="18288"/>
          <a:lstStyle>
            <a:lvl1pPr marL="0" marR="34290" indent="0" algn="r">
              <a:buNone/>
              <a:defRPr>
                <a:solidFill>
                  <a:schemeClr val="tx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B32461A-250E-4A29-9E9B-599CA3838FA1}" type="datetime1">
              <a:rPr lang="en-US" smtClean="0"/>
              <a:pPr/>
              <a:t>3/31/2019</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9144581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8C81099-48EC-46A3-9530-F58EB96AF77C}" type="datetime1">
              <a:rPr lang="en-US" smtClean="0"/>
              <a:pPr/>
              <a:t>3/31/2019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658356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697E24-FFB9-4C73-8C6D-E02A7AD33DB8}" type="datetime1">
              <a:rPr lang="en-US" smtClean="0"/>
              <a:pPr/>
              <a:t>3/31/2019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649103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093621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569A71A3-950D-4899-B79B-35F2758BD331}"/>
              </a:ext>
            </a:extLst>
          </p:cNvPr>
          <p:cNvGrpSpPr/>
          <p:nvPr userDrawn="1"/>
        </p:nvGrpSpPr>
        <p:grpSpPr>
          <a:xfrm>
            <a:off x="0" y="905503"/>
            <a:ext cx="9144000" cy="3350897"/>
            <a:chOff x="0" y="1207336"/>
            <a:chExt cx="12192000" cy="4467863"/>
          </a:xfrm>
        </p:grpSpPr>
        <p:sp>
          <p:nvSpPr>
            <p:cNvPr id="33" name="Flowchart: Delay 24">
              <a:extLst>
                <a:ext uri="{FF2B5EF4-FFF2-40B4-BE49-F238E27FC236}">
                  <a16:creationId xmlns=""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25" name="Flowchart: Delay 24">
              <a:extLst>
                <a:ext uri="{FF2B5EF4-FFF2-40B4-BE49-F238E27FC236}">
                  <a16:creationId xmlns=""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5" name="Rectangle 14">
              <a:extLst>
                <a:ext uri="{FF2B5EF4-FFF2-40B4-BE49-F238E27FC236}">
                  <a16:creationId xmlns=""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1" name="Rectangle 10">
              <a:extLst>
                <a:ext uri="{FF2B5EF4-FFF2-40B4-BE49-F238E27FC236}">
                  <a16:creationId xmlns=""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28" name="Rectangle 27">
              <a:extLst>
                <a:ext uri="{FF2B5EF4-FFF2-40B4-BE49-F238E27FC236}">
                  <a16:creationId xmlns=""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37" name="Rectangle 36">
              <a:extLst>
                <a:ext uri="{FF2B5EF4-FFF2-40B4-BE49-F238E27FC236}">
                  <a16:creationId xmlns=""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64" name="Rectangle 63">
              <a:extLst>
                <a:ext uri="{FF2B5EF4-FFF2-40B4-BE49-F238E27FC236}">
                  <a16:creationId xmlns=""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grpSp>
      <p:sp>
        <p:nvSpPr>
          <p:cNvPr id="2" name="Title 1">
            <a:extLst>
              <a:ext uri="{FF2B5EF4-FFF2-40B4-BE49-F238E27FC236}">
                <a16:creationId xmlns="" xmlns:a16="http://schemas.microsoft.com/office/drawing/2014/main" id="{1A4D6C00-E83E-4187-903F-A0A515BA93F6}"/>
              </a:ext>
            </a:extLst>
          </p:cNvPr>
          <p:cNvSpPr>
            <a:spLocks noGrp="1"/>
          </p:cNvSpPr>
          <p:nvPr>
            <p:ph type="title" hasCustomPrompt="1"/>
          </p:nvPr>
        </p:nvSpPr>
        <p:spPr>
          <a:xfrm>
            <a:off x="346979" y="1559907"/>
            <a:ext cx="2289065" cy="1106699"/>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 xmlns:a16="http://schemas.microsoft.com/office/drawing/2014/main" id="{00F0DE95-4ED7-482F-BB4E-C1238B352DAD}"/>
              </a:ext>
            </a:extLst>
          </p:cNvPr>
          <p:cNvSpPr>
            <a:spLocks noGrp="1"/>
          </p:cNvSpPr>
          <p:nvPr>
            <p:ph type="body" sz="quarter" idx="13" hasCustomPrompt="1"/>
          </p:nvPr>
        </p:nvSpPr>
        <p:spPr>
          <a:xfrm>
            <a:off x="346473" y="2690827"/>
            <a:ext cx="1294597" cy="218698"/>
          </a:xfrm>
        </p:spPr>
        <p:txBody>
          <a:bodyPr lIns="0" tIns="0" rIns="0" bIns="0">
            <a:normAutofit/>
          </a:bodyPr>
          <a:lstStyle>
            <a:lvl1pPr marL="0" indent="0">
              <a:buNone/>
              <a:defRPr sz="1500" b="1" i="1">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20XX-20XX</a:t>
            </a:r>
            <a:endParaRPr lang="ru-RU" dirty="0"/>
          </a:p>
        </p:txBody>
      </p:sp>
      <p:sp>
        <p:nvSpPr>
          <p:cNvPr id="9" name="Text Placeholder 7">
            <a:extLst>
              <a:ext uri="{FF2B5EF4-FFF2-40B4-BE49-F238E27FC236}">
                <a16:creationId xmlns="" xmlns:a16="http://schemas.microsoft.com/office/drawing/2014/main" id="{1F135EA3-D982-467F-B90A-B791DFDDA877}"/>
              </a:ext>
            </a:extLst>
          </p:cNvPr>
          <p:cNvSpPr>
            <a:spLocks noGrp="1"/>
          </p:cNvSpPr>
          <p:nvPr>
            <p:ph type="body" sz="quarter" idx="14" hasCustomPrompt="1"/>
          </p:nvPr>
        </p:nvSpPr>
        <p:spPr>
          <a:xfrm>
            <a:off x="346473" y="2945400"/>
            <a:ext cx="1294597" cy="283928"/>
          </a:xfrm>
        </p:spPr>
        <p:txBody>
          <a:bodyPr lIns="0" tIns="0" rIns="0" bIns="0">
            <a:normAutofit/>
          </a:bodyPr>
          <a:lstStyle>
            <a:lvl1pPr marL="0" indent="0">
              <a:buNone/>
              <a:defRPr sz="150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3 Years Plan</a:t>
            </a:r>
            <a:endParaRPr lang="ru-RU" dirty="0"/>
          </a:p>
        </p:txBody>
      </p:sp>
      <p:sp>
        <p:nvSpPr>
          <p:cNvPr id="106" name="Picture Placeholder 104">
            <a:extLst>
              <a:ext uri="{FF2B5EF4-FFF2-40B4-BE49-F238E27FC236}">
                <a16:creationId xmlns="" xmlns:a16="http://schemas.microsoft.com/office/drawing/2014/main" id="{4580320F-7723-4672-AB19-22C87ECD53D3}"/>
              </a:ext>
            </a:extLst>
          </p:cNvPr>
          <p:cNvSpPr>
            <a:spLocks noGrp="1"/>
          </p:cNvSpPr>
          <p:nvPr>
            <p:ph type="pic" sz="quarter" idx="56"/>
          </p:nvPr>
        </p:nvSpPr>
        <p:spPr>
          <a:xfrm>
            <a:off x="346472" y="4294034"/>
            <a:ext cx="713184" cy="514350"/>
          </a:xfrm>
          <a:ln w="3556">
            <a:solidFill>
              <a:srgbClr val="454D55"/>
            </a:solidFill>
          </a:ln>
        </p:spPr>
        <p:txBody>
          <a:bodyPr anchor="ctr" anchorCtr="0">
            <a:noAutofit/>
          </a:bodyPr>
          <a:lstStyle>
            <a:lvl1pPr marL="0" indent="0" algn="ctr">
              <a:buNone/>
              <a:defRPr sz="900"/>
            </a:lvl1pPr>
          </a:lstStyle>
          <a:p>
            <a:r>
              <a:rPr lang="en-US"/>
              <a:t>Click icon to add picture</a:t>
            </a:r>
            <a:endParaRPr lang="ru-RU"/>
          </a:p>
        </p:txBody>
      </p:sp>
      <p:sp>
        <p:nvSpPr>
          <p:cNvPr id="108" name="Text Placeholder 42">
            <a:extLst>
              <a:ext uri="{FF2B5EF4-FFF2-40B4-BE49-F238E27FC236}">
                <a16:creationId xmlns="" xmlns:a16="http://schemas.microsoft.com/office/drawing/2014/main" id="{F6CA33C8-1786-4D07-8C52-AE1469894B67}"/>
              </a:ext>
            </a:extLst>
          </p:cNvPr>
          <p:cNvSpPr>
            <a:spLocks noGrp="1"/>
          </p:cNvSpPr>
          <p:nvPr>
            <p:ph type="body" sz="quarter" idx="57" hasCustomPrompt="1"/>
          </p:nvPr>
        </p:nvSpPr>
        <p:spPr>
          <a:xfrm>
            <a:off x="1923847" y="647733"/>
            <a:ext cx="783000" cy="783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 xmlns:a16="http://schemas.microsoft.com/office/drawing/2014/main" id="{62E3BBD0-72BD-45D7-BE15-8B93AFB86258}"/>
              </a:ext>
            </a:extLst>
          </p:cNvPr>
          <p:cNvSpPr>
            <a:spLocks noGrp="1"/>
          </p:cNvSpPr>
          <p:nvPr>
            <p:ph type="body" sz="quarter" idx="15" hasCustomPrompt="1"/>
          </p:nvPr>
        </p:nvSpPr>
        <p:spPr>
          <a:xfrm>
            <a:off x="3311226" y="632985"/>
            <a:ext cx="783000" cy="783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 xmlns:a16="http://schemas.microsoft.com/office/drawing/2014/main" id="{C695E72E-773D-407A-AFA4-EF90ADF9D131}"/>
              </a:ext>
            </a:extLst>
          </p:cNvPr>
          <p:cNvSpPr>
            <a:spLocks noGrp="1"/>
          </p:cNvSpPr>
          <p:nvPr>
            <p:ph type="body" sz="quarter" idx="32" hasCustomPrompt="1"/>
          </p:nvPr>
        </p:nvSpPr>
        <p:spPr>
          <a:xfrm>
            <a:off x="3058827" y="327230"/>
            <a:ext cx="1294597" cy="153207"/>
          </a:xfrm>
        </p:spPr>
        <p:txBody>
          <a:bodyPr lIns="0" tIns="0" rIns="0" bIns="0">
            <a:normAutofit/>
          </a:bodyPr>
          <a:lstStyle>
            <a:lvl1pPr marL="0" indent="0" algn="ctr">
              <a:buNone/>
              <a:defRPr sz="1125" b="0" i="0">
                <a:solidFill>
                  <a:srgbClr val="BAC82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1" name="Text Placeholder 7">
            <a:extLst>
              <a:ext uri="{FF2B5EF4-FFF2-40B4-BE49-F238E27FC236}">
                <a16:creationId xmlns="" xmlns:a16="http://schemas.microsoft.com/office/drawing/2014/main" id="{7463FB1C-AFEB-4EAE-B84D-A1613AF5BA7C}"/>
              </a:ext>
            </a:extLst>
          </p:cNvPr>
          <p:cNvSpPr>
            <a:spLocks noGrp="1"/>
          </p:cNvSpPr>
          <p:nvPr>
            <p:ph type="body" sz="quarter" idx="33" hasCustomPrompt="1"/>
          </p:nvPr>
        </p:nvSpPr>
        <p:spPr>
          <a:xfrm>
            <a:off x="3058826" y="464068"/>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0" name="Text Placeholder 42">
            <a:extLst>
              <a:ext uri="{FF2B5EF4-FFF2-40B4-BE49-F238E27FC236}">
                <a16:creationId xmlns="" xmlns:a16="http://schemas.microsoft.com/office/drawing/2014/main" id="{12DFAD2F-3ED1-46BF-B662-2E96A42C48E7}"/>
              </a:ext>
            </a:extLst>
          </p:cNvPr>
          <p:cNvSpPr>
            <a:spLocks noGrp="1"/>
          </p:cNvSpPr>
          <p:nvPr>
            <p:ph type="body" sz="quarter" idx="17" hasCustomPrompt="1"/>
          </p:nvPr>
        </p:nvSpPr>
        <p:spPr>
          <a:xfrm>
            <a:off x="4319352" y="647733"/>
            <a:ext cx="783000" cy="783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 xmlns:a16="http://schemas.microsoft.com/office/drawing/2014/main" id="{622FB247-DB8F-4B67-B9EA-5741E1DDBEEE}"/>
              </a:ext>
            </a:extLst>
          </p:cNvPr>
          <p:cNvSpPr>
            <a:spLocks noGrp="1"/>
          </p:cNvSpPr>
          <p:nvPr>
            <p:ph type="body" sz="quarter" idx="34" hasCustomPrompt="1"/>
          </p:nvPr>
        </p:nvSpPr>
        <p:spPr>
          <a:xfrm>
            <a:off x="4067011" y="1519406"/>
            <a:ext cx="1294597" cy="153207"/>
          </a:xfrm>
        </p:spPr>
        <p:txBody>
          <a:bodyPr lIns="0" tIns="0" rIns="0" bIns="0">
            <a:normAutofit/>
          </a:bodyPr>
          <a:lstStyle>
            <a:lvl1pPr marL="0" indent="0" algn="ctr">
              <a:buNone/>
              <a:defRPr sz="1125" b="0" i="0">
                <a:solidFill>
                  <a:srgbClr val="81BF3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3" name="Text Placeholder 7">
            <a:extLst>
              <a:ext uri="{FF2B5EF4-FFF2-40B4-BE49-F238E27FC236}">
                <a16:creationId xmlns="" xmlns:a16="http://schemas.microsoft.com/office/drawing/2014/main" id="{CE2C8800-C93B-4E93-9AE2-9CBFC1E6D764}"/>
              </a:ext>
            </a:extLst>
          </p:cNvPr>
          <p:cNvSpPr>
            <a:spLocks noGrp="1"/>
          </p:cNvSpPr>
          <p:nvPr>
            <p:ph type="body" sz="quarter" idx="35" hasCustomPrompt="1"/>
          </p:nvPr>
        </p:nvSpPr>
        <p:spPr>
          <a:xfrm>
            <a:off x="4067010" y="165624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49" name="Text Placeholder 42">
            <a:extLst>
              <a:ext uri="{FF2B5EF4-FFF2-40B4-BE49-F238E27FC236}">
                <a16:creationId xmlns="" xmlns:a16="http://schemas.microsoft.com/office/drawing/2014/main" id="{CC1B1148-CFC2-4FF7-8B7C-9502EB650064}"/>
              </a:ext>
            </a:extLst>
          </p:cNvPr>
          <p:cNvSpPr>
            <a:spLocks noGrp="1"/>
          </p:cNvSpPr>
          <p:nvPr>
            <p:ph type="body" sz="quarter" idx="18" hasCustomPrompt="1"/>
          </p:nvPr>
        </p:nvSpPr>
        <p:spPr>
          <a:xfrm>
            <a:off x="5327478" y="647733"/>
            <a:ext cx="783000" cy="783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 xmlns:a16="http://schemas.microsoft.com/office/drawing/2014/main" id="{60559160-7568-4A5B-88B4-DBB3C42D5D10}"/>
              </a:ext>
            </a:extLst>
          </p:cNvPr>
          <p:cNvSpPr>
            <a:spLocks noGrp="1"/>
          </p:cNvSpPr>
          <p:nvPr>
            <p:ph type="body" sz="quarter" idx="36" hasCustomPrompt="1"/>
          </p:nvPr>
        </p:nvSpPr>
        <p:spPr>
          <a:xfrm>
            <a:off x="5066544" y="328346"/>
            <a:ext cx="1294597" cy="153207"/>
          </a:xfrm>
        </p:spPr>
        <p:txBody>
          <a:bodyPr lIns="0" tIns="0" rIns="0" bIns="0">
            <a:normAutofit/>
          </a:bodyPr>
          <a:lstStyle>
            <a:lvl1pPr marL="0" indent="0" algn="ctr">
              <a:buNone/>
              <a:defRPr sz="1125" b="0" i="0">
                <a:solidFill>
                  <a:srgbClr val="2CA05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5" name="Text Placeholder 7">
            <a:extLst>
              <a:ext uri="{FF2B5EF4-FFF2-40B4-BE49-F238E27FC236}">
                <a16:creationId xmlns="" xmlns:a16="http://schemas.microsoft.com/office/drawing/2014/main" id="{AED30C6D-348A-4701-A27D-F10DFC175AC0}"/>
              </a:ext>
            </a:extLst>
          </p:cNvPr>
          <p:cNvSpPr>
            <a:spLocks noGrp="1"/>
          </p:cNvSpPr>
          <p:nvPr>
            <p:ph type="body" sz="quarter" idx="37" hasCustomPrompt="1"/>
          </p:nvPr>
        </p:nvSpPr>
        <p:spPr>
          <a:xfrm>
            <a:off x="5066543" y="464068"/>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46" name="Text Placeholder 42">
            <a:extLst>
              <a:ext uri="{FF2B5EF4-FFF2-40B4-BE49-F238E27FC236}">
                <a16:creationId xmlns="" xmlns:a16="http://schemas.microsoft.com/office/drawing/2014/main" id="{DC934A70-FE40-4A89-9799-1A672346662A}"/>
              </a:ext>
            </a:extLst>
          </p:cNvPr>
          <p:cNvSpPr>
            <a:spLocks noGrp="1"/>
          </p:cNvSpPr>
          <p:nvPr>
            <p:ph type="body" sz="quarter" idx="16" hasCustomPrompt="1"/>
          </p:nvPr>
        </p:nvSpPr>
        <p:spPr>
          <a:xfrm>
            <a:off x="6335604" y="647733"/>
            <a:ext cx="783000" cy="783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 xmlns:a16="http://schemas.microsoft.com/office/drawing/2014/main" id="{AB11D018-DEEE-4BCE-B5F0-2B33DD39A6B9}"/>
              </a:ext>
            </a:extLst>
          </p:cNvPr>
          <p:cNvSpPr>
            <a:spLocks noGrp="1"/>
          </p:cNvSpPr>
          <p:nvPr>
            <p:ph type="body" sz="quarter" idx="38" hasCustomPrompt="1"/>
          </p:nvPr>
        </p:nvSpPr>
        <p:spPr>
          <a:xfrm>
            <a:off x="6080155" y="1519406"/>
            <a:ext cx="1294597" cy="153207"/>
          </a:xfrm>
        </p:spPr>
        <p:txBody>
          <a:bodyPr lIns="0" tIns="0" rIns="0" bIns="0">
            <a:normAutofit/>
          </a:bodyPr>
          <a:lstStyle>
            <a:lvl1pPr marL="0" indent="0" algn="ctr">
              <a:buNone/>
              <a:defRPr sz="1125" b="0" i="0">
                <a:solidFill>
                  <a:srgbClr val="1B866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7" name="Text Placeholder 7">
            <a:extLst>
              <a:ext uri="{FF2B5EF4-FFF2-40B4-BE49-F238E27FC236}">
                <a16:creationId xmlns="" xmlns:a16="http://schemas.microsoft.com/office/drawing/2014/main" id="{085539ED-B933-484F-8ECB-700829A52CAB}"/>
              </a:ext>
            </a:extLst>
          </p:cNvPr>
          <p:cNvSpPr>
            <a:spLocks noGrp="1"/>
          </p:cNvSpPr>
          <p:nvPr>
            <p:ph type="body" sz="quarter" idx="39" hasCustomPrompt="1"/>
          </p:nvPr>
        </p:nvSpPr>
        <p:spPr>
          <a:xfrm>
            <a:off x="6080154" y="165624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73" name="Text Placeholder 42">
            <a:extLst>
              <a:ext uri="{FF2B5EF4-FFF2-40B4-BE49-F238E27FC236}">
                <a16:creationId xmlns="" xmlns:a16="http://schemas.microsoft.com/office/drawing/2014/main" id="{F3728A77-BAED-49CA-87A0-DFCB220B3A28}"/>
              </a:ext>
            </a:extLst>
          </p:cNvPr>
          <p:cNvSpPr>
            <a:spLocks noGrp="1"/>
          </p:cNvSpPr>
          <p:nvPr>
            <p:ph type="body" sz="quarter" idx="28" hasCustomPrompt="1"/>
          </p:nvPr>
        </p:nvSpPr>
        <p:spPr>
          <a:xfrm>
            <a:off x="8028816" y="1438055"/>
            <a:ext cx="783000" cy="783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 xmlns:a16="http://schemas.microsoft.com/office/drawing/2014/main" id="{D7526F27-FC58-40E7-A76A-47A27D23255B}"/>
              </a:ext>
            </a:extLst>
          </p:cNvPr>
          <p:cNvSpPr>
            <a:spLocks noGrp="1"/>
          </p:cNvSpPr>
          <p:nvPr>
            <p:ph type="body" sz="quarter" idx="20" hasCustomPrompt="1"/>
          </p:nvPr>
        </p:nvSpPr>
        <p:spPr>
          <a:xfrm>
            <a:off x="6335604" y="2185618"/>
            <a:ext cx="783000" cy="783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 xmlns:a16="http://schemas.microsoft.com/office/drawing/2014/main" id="{0D030018-A573-45D1-B6EF-210F3CF92D5F}"/>
              </a:ext>
            </a:extLst>
          </p:cNvPr>
          <p:cNvSpPr>
            <a:spLocks noGrp="1"/>
          </p:cNvSpPr>
          <p:nvPr>
            <p:ph type="body" sz="quarter" idx="46" hasCustomPrompt="1"/>
          </p:nvPr>
        </p:nvSpPr>
        <p:spPr>
          <a:xfrm>
            <a:off x="6078878" y="3055046"/>
            <a:ext cx="1294597" cy="153207"/>
          </a:xfrm>
        </p:spPr>
        <p:txBody>
          <a:bodyPr lIns="0" tIns="0" rIns="0" bIns="0">
            <a:normAutofit/>
          </a:bodyPr>
          <a:lstStyle>
            <a:lvl1pPr marL="0" indent="0" algn="ctr">
              <a:buNone/>
              <a:defRPr sz="1125" b="0" i="0">
                <a:solidFill>
                  <a:srgbClr val="0C6D8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5" name="Text Placeholder 7">
            <a:extLst>
              <a:ext uri="{FF2B5EF4-FFF2-40B4-BE49-F238E27FC236}">
                <a16:creationId xmlns="" xmlns:a16="http://schemas.microsoft.com/office/drawing/2014/main" id="{91FC8372-90CA-42B7-A237-0BC81F2687CB}"/>
              </a:ext>
            </a:extLst>
          </p:cNvPr>
          <p:cNvSpPr>
            <a:spLocks noGrp="1"/>
          </p:cNvSpPr>
          <p:nvPr>
            <p:ph type="body" sz="quarter" idx="47" hasCustomPrompt="1"/>
          </p:nvPr>
        </p:nvSpPr>
        <p:spPr>
          <a:xfrm>
            <a:off x="6078877" y="319188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8" name="Text Placeholder 42">
            <a:extLst>
              <a:ext uri="{FF2B5EF4-FFF2-40B4-BE49-F238E27FC236}">
                <a16:creationId xmlns="" xmlns:a16="http://schemas.microsoft.com/office/drawing/2014/main" id="{242D0BB2-4F17-4A8D-87A7-FADA2CAEC6F5}"/>
              </a:ext>
            </a:extLst>
          </p:cNvPr>
          <p:cNvSpPr>
            <a:spLocks noGrp="1"/>
          </p:cNvSpPr>
          <p:nvPr>
            <p:ph type="body" sz="quarter" idx="21" hasCustomPrompt="1"/>
          </p:nvPr>
        </p:nvSpPr>
        <p:spPr>
          <a:xfrm>
            <a:off x="5327478" y="2185618"/>
            <a:ext cx="783000" cy="783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 xmlns:a16="http://schemas.microsoft.com/office/drawing/2014/main" id="{7F7CC596-D7AD-4DCE-B864-BB1A6A7C8B15}"/>
              </a:ext>
            </a:extLst>
          </p:cNvPr>
          <p:cNvSpPr>
            <a:spLocks noGrp="1"/>
          </p:cNvSpPr>
          <p:nvPr>
            <p:ph type="body" sz="quarter" idx="42" hasCustomPrompt="1"/>
          </p:nvPr>
        </p:nvSpPr>
        <p:spPr>
          <a:xfrm>
            <a:off x="5066543" y="1879236"/>
            <a:ext cx="1294597" cy="153207"/>
          </a:xfrm>
        </p:spPr>
        <p:txBody>
          <a:bodyPr lIns="0" tIns="0" rIns="0" bIns="0">
            <a:normAutofit/>
          </a:bodyPr>
          <a:lstStyle>
            <a:lvl1pPr marL="0" indent="0" algn="ctr">
              <a:buNone/>
              <a:defRPr sz="1125" b="0" i="0">
                <a:solidFill>
                  <a:srgbClr val="403474"/>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1" name="Text Placeholder 7">
            <a:extLst>
              <a:ext uri="{FF2B5EF4-FFF2-40B4-BE49-F238E27FC236}">
                <a16:creationId xmlns="" xmlns:a16="http://schemas.microsoft.com/office/drawing/2014/main" id="{28E66912-ACE9-4007-9A2B-050DC9408A24}"/>
              </a:ext>
            </a:extLst>
          </p:cNvPr>
          <p:cNvSpPr>
            <a:spLocks noGrp="1"/>
          </p:cNvSpPr>
          <p:nvPr>
            <p:ph type="body" sz="quarter" idx="43" hasCustomPrompt="1"/>
          </p:nvPr>
        </p:nvSpPr>
        <p:spPr>
          <a:xfrm>
            <a:off x="5066542" y="201607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9" name="Text Placeholder 42">
            <a:extLst>
              <a:ext uri="{FF2B5EF4-FFF2-40B4-BE49-F238E27FC236}">
                <a16:creationId xmlns="" xmlns:a16="http://schemas.microsoft.com/office/drawing/2014/main" id="{CC1EC2BE-5D73-4D49-B2F2-4DA2785D6EAD}"/>
              </a:ext>
            </a:extLst>
          </p:cNvPr>
          <p:cNvSpPr>
            <a:spLocks noGrp="1"/>
          </p:cNvSpPr>
          <p:nvPr>
            <p:ph type="body" sz="quarter" idx="22" hasCustomPrompt="1"/>
          </p:nvPr>
        </p:nvSpPr>
        <p:spPr>
          <a:xfrm>
            <a:off x="4319352" y="2185618"/>
            <a:ext cx="783000" cy="783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 xmlns:a16="http://schemas.microsoft.com/office/drawing/2014/main" id="{441FE3C4-7737-4EB6-9280-FAD8852FB4B8}"/>
              </a:ext>
            </a:extLst>
          </p:cNvPr>
          <p:cNvSpPr>
            <a:spLocks noGrp="1"/>
          </p:cNvSpPr>
          <p:nvPr>
            <p:ph type="body" sz="quarter" idx="44" hasCustomPrompt="1"/>
          </p:nvPr>
        </p:nvSpPr>
        <p:spPr>
          <a:xfrm>
            <a:off x="4065734" y="3055046"/>
            <a:ext cx="1294597" cy="153207"/>
          </a:xfrm>
        </p:spPr>
        <p:txBody>
          <a:bodyPr lIns="0" tIns="0" rIns="0" bIns="0">
            <a:normAutofit/>
          </a:bodyPr>
          <a:lstStyle>
            <a:lvl1pPr marL="0" indent="0" algn="ctr">
              <a:buNone/>
              <a:defRPr sz="1125" b="0" i="0">
                <a:solidFill>
                  <a:srgbClr val="571B6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3" name="Text Placeholder 7">
            <a:extLst>
              <a:ext uri="{FF2B5EF4-FFF2-40B4-BE49-F238E27FC236}">
                <a16:creationId xmlns="" xmlns:a16="http://schemas.microsoft.com/office/drawing/2014/main" id="{70EF49EC-F8D8-463F-B786-F2C04C33AEE7}"/>
              </a:ext>
            </a:extLst>
          </p:cNvPr>
          <p:cNvSpPr>
            <a:spLocks noGrp="1"/>
          </p:cNvSpPr>
          <p:nvPr>
            <p:ph type="body" sz="quarter" idx="45" hasCustomPrompt="1"/>
          </p:nvPr>
        </p:nvSpPr>
        <p:spPr>
          <a:xfrm>
            <a:off x="4065733" y="319188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6" name="Text Placeholder 42">
            <a:extLst>
              <a:ext uri="{FF2B5EF4-FFF2-40B4-BE49-F238E27FC236}">
                <a16:creationId xmlns="" xmlns:a16="http://schemas.microsoft.com/office/drawing/2014/main" id="{997AC0B1-99FC-455E-A896-3C370BB38C53}"/>
              </a:ext>
            </a:extLst>
          </p:cNvPr>
          <p:cNvSpPr>
            <a:spLocks noGrp="1"/>
          </p:cNvSpPr>
          <p:nvPr>
            <p:ph type="body" sz="quarter" idx="19" hasCustomPrompt="1"/>
          </p:nvPr>
        </p:nvSpPr>
        <p:spPr>
          <a:xfrm>
            <a:off x="3311226" y="2185618"/>
            <a:ext cx="783000" cy="783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 xmlns:a16="http://schemas.microsoft.com/office/drawing/2014/main" id="{D66EAED5-741C-44D6-840F-C90C1AF74A23}"/>
              </a:ext>
            </a:extLst>
          </p:cNvPr>
          <p:cNvSpPr>
            <a:spLocks noGrp="1"/>
          </p:cNvSpPr>
          <p:nvPr>
            <p:ph type="body" sz="quarter" idx="40" hasCustomPrompt="1"/>
          </p:nvPr>
        </p:nvSpPr>
        <p:spPr>
          <a:xfrm>
            <a:off x="3053399" y="1879236"/>
            <a:ext cx="1294597" cy="153207"/>
          </a:xfrm>
        </p:spPr>
        <p:txBody>
          <a:bodyPr lIns="0" tIns="0" rIns="0" bIns="0">
            <a:normAutofit/>
          </a:bodyPr>
          <a:lstStyle>
            <a:lvl1pPr marL="0" indent="0" algn="ctr">
              <a:buNone/>
              <a:defRPr sz="1125" b="0" i="0">
                <a:solidFill>
                  <a:srgbClr val="6F0066"/>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9" name="Text Placeholder 7">
            <a:extLst>
              <a:ext uri="{FF2B5EF4-FFF2-40B4-BE49-F238E27FC236}">
                <a16:creationId xmlns="" xmlns:a16="http://schemas.microsoft.com/office/drawing/2014/main" id="{7887B0FE-2AB8-455F-8EC7-C8F31FEA27CC}"/>
              </a:ext>
            </a:extLst>
          </p:cNvPr>
          <p:cNvSpPr>
            <a:spLocks noGrp="1"/>
          </p:cNvSpPr>
          <p:nvPr>
            <p:ph type="body" sz="quarter" idx="41" hasCustomPrompt="1"/>
          </p:nvPr>
        </p:nvSpPr>
        <p:spPr>
          <a:xfrm>
            <a:off x="3053398" y="201607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75" name="Text Placeholder 42">
            <a:extLst>
              <a:ext uri="{FF2B5EF4-FFF2-40B4-BE49-F238E27FC236}">
                <a16:creationId xmlns="" xmlns:a16="http://schemas.microsoft.com/office/drawing/2014/main" id="{6F1AC56E-6618-4728-A6EA-8B021EB6BCFB}"/>
              </a:ext>
            </a:extLst>
          </p:cNvPr>
          <p:cNvSpPr>
            <a:spLocks noGrp="1"/>
          </p:cNvSpPr>
          <p:nvPr>
            <p:ph type="body" sz="quarter" idx="29" hasCustomPrompt="1"/>
          </p:nvPr>
        </p:nvSpPr>
        <p:spPr>
          <a:xfrm>
            <a:off x="1641069" y="2984646"/>
            <a:ext cx="783000" cy="783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 xmlns:a16="http://schemas.microsoft.com/office/drawing/2014/main" id="{DB4C9C65-90B1-4A40-BB7B-DE799076D1B1}"/>
              </a:ext>
            </a:extLst>
          </p:cNvPr>
          <p:cNvSpPr>
            <a:spLocks noGrp="1"/>
          </p:cNvSpPr>
          <p:nvPr>
            <p:ph type="body" sz="quarter" idx="23" hasCustomPrompt="1"/>
          </p:nvPr>
        </p:nvSpPr>
        <p:spPr>
          <a:xfrm>
            <a:off x="3311226" y="3727770"/>
            <a:ext cx="783000" cy="783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 xmlns:a16="http://schemas.microsoft.com/office/drawing/2014/main" id="{E9ED50CB-058A-4C6B-A8E2-0536EC0E40DA}"/>
              </a:ext>
            </a:extLst>
          </p:cNvPr>
          <p:cNvSpPr>
            <a:spLocks noGrp="1"/>
          </p:cNvSpPr>
          <p:nvPr>
            <p:ph type="body" sz="quarter" idx="48" hasCustomPrompt="1"/>
          </p:nvPr>
        </p:nvSpPr>
        <p:spPr>
          <a:xfrm>
            <a:off x="3056743" y="3425819"/>
            <a:ext cx="1294597" cy="153207"/>
          </a:xfrm>
        </p:spPr>
        <p:txBody>
          <a:bodyPr lIns="0" tIns="0" rIns="0" bIns="0">
            <a:normAutofit/>
          </a:bodyPr>
          <a:lstStyle>
            <a:lvl1pPr marL="0" indent="0" algn="ctr">
              <a:buNone/>
              <a:defRPr sz="1125" b="0" i="0">
                <a:solidFill>
                  <a:schemeClr val="tx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7" name="Text Placeholder 7">
            <a:extLst>
              <a:ext uri="{FF2B5EF4-FFF2-40B4-BE49-F238E27FC236}">
                <a16:creationId xmlns="" xmlns:a16="http://schemas.microsoft.com/office/drawing/2014/main" id="{04D14365-5F59-4F4F-B237-26A11A2DDDD1}"/>
              </a:ext>
            </a:extLst>
          </p:cNvPr>
          <p:cNvSpPr>
            <a:spLocks noGrp="1"/>
          </p:cNvSpPr>
          <p:nvPr>
            <p:ph type="body" sz="quarter" idx="49" hasCustomPrompt="1"/>
          </p:nvPr>
        </p:nvSpPr>
        <p:spPr>
          <a:xfrm>
            <a:off x="3056742" y="3562657"/>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3" name="Text Placeholder 42">
            <a:extLst>
              <a:ext uri="{FF2B5EF4-FFF2-40B4-BE49-F238E27FC236}">
                <a16:creationId xmlns="" xmlns:a16="http://schemas.microsoft.com/office/drawing/2014/main" id="{CFA7DBCF-F797-4B29-8C96-7AC1602BBC81}"/>
              </a:ext>
            </a:extLst>
          </p:cNvPr>
          <p:cNvSpPr>
            <a:spLocks noGrp="1"/>
          </p:cNvSpPr>
          <p:nvPr>
            <p:ph type="body" sz="quarter" idx="26" hasCustomPrompt="1"/>
          </p:nvPr>
        </p:nvSpPr>
        <p:spPr>
          <a:xfrm>
            <a:off x="4319352" y="3727770"/>
            <a:ext cx="783000" cy="783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 xmlns:a16="http://schemas.microsoft.com/office/drawing/2014/main" id="{07524528-CBB1-40C1-A6F2-855A4D99478D}"/>
              </a:ext>
            </a:extLst>
          </p:cNvPr>
          <p:cNvSpPr>
            <a:spLocks noGrp="1"/>
          </p:cNvSpPr>
          <p:nvPr>
            <p:ph type="body" sz="quarter" idx="52" hasCustomPrompt="1"/>
          </p:nvPr>
        </p:nvSpPr>
        <p:spPr>
          <a:xfrm>
            <a:off x="4067598" y="4591001"/>
            <a:ext cx="1294597" cy="153207"/>
          </a:xfrm>
        </p:spPr>
        <p:txBody>
          <a:bodyPr lIns="0" tIns="0" rIns="0" bIns="0">
            <a:normAutofit/>
          </a:bodyPr>
          <a:lstStyle>
            <a:lvl1pPr marL="0" indent="0" algn="ctr">
              <a:buNone/>
              <a:defRPr sz="1125" b="0" i="0">
                <a:solidFill>
                  <a:schemeClr val="accent3"/>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101" name="Text Placeholder 7">
            <a:extLst>
              <a:ext uri="{FF2B5EF4-FFF2-40B4-BE49-F238E27FC236}">
                <a16:creationId xmlns="" xmlns:a16="http://schemas.microsoft.com/office/drawing/2014/main" id="{41F799BD-659E-472B-98A7-7C06C2F7458C}"/>
              </a:ext>
            </a:extLst>
          </p:cNvPr>
          <p:cNvSpPr>
            <a:spLocks noGrp="1"/>
          </p:cNvSpPr>
          <p:nvPr>
            <p:ph type="body" sz="quarter" idx="53" hasCustomPrompt="1"/>
          </p:nvPr>
        </p:nvSpPr>
        <p:spPr>
          <a:xfrm>
            <a:off x="4067598" y="4727839"/>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2" name="Text Placeholder 42">
            <a:extLst>
              <a:ext uri="{FF2B5EF4-FFF2-40B4-BE49-F238E27FC236}">
                <a16:creationId xmlns="" xmlns:a16="http://schemas.microsoft.com/office/drawing/2014/main" id="{113ADCA9-C0A6-4FAB-A09E-4DECBD41D738}"/>
              </a:ext>
            </a:extLst>
          </p:cNvPr>
          <p:cNvSpPr>
            <a:spLocks noGrp="1"/>
          </p:cNvSpPr>
          <p:nvPr>
            <p:ph type="body" sz="quarter" idx="25" hasCustomPrompt="1"/>
          </p:nvPr>
        </p:nvSpPr>
        <p:spPr>
          <a:xfrm>
            <a:off x="5327478" y="3727770"/>
            <a:ext cx="783000" cy="783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 xmlns:a16="http://schemas.microsoft.com/office/drawing/2014/main" id="{3EC66011-3B65-49CC-8886-E2CCFBFFABD7}"/>
              </a:ext>
            </a:extLst>
          </p:cNvPr>
          <p:cNvSpPr>
            <a:spLocks noGrp="1"/>
          </p:cNvSpPr>
          <p:nvPr>
            <p:ph type="body" sz="quarter" idx="50" hasCustomPrompt="1"/>
          </p:nvPr>
        </p:nvSpPr>
        <p:spPr>
          <a:xfrm>
            <a:off x="5069887" y="3425819"/>
            <a:ext cx="1294597" cy="153207"/>
          </a:xfrm>
        </p:spPr>
        <p:txBody>
          <a:bodyPr lIns="0" tIns="0" rIns="0" bIns="0">
            <a:normAutofit/>
          </a:bodyPr>
          <a:lstStyle>
            <a:lvl1pPr marL="0" indent="0" algn="ctr">
              <a:buNone/>
              <a:defRPr sz="1125" b="0" i="0">
                <a:solidFill>
                  <a:srgbClr val="E8611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9" name="Text Placeholder 7">
            <a:extLst>
              <a:ext uri="{FF2B5EF4-FFF2-40B4-BE49-F238E27FC236}">
                <a16:creationId xmlns="" xmlns:a16="http://schemas.microsoft.com/office/drawing/2014/main" id="{3B2B5959-E5CC-42A7-B797-463098BE6290}"/>
              </a:ext>
            </a:extLst>
          </p:cNvPr>
          <p:cNvSpPr>
            <a:spLocks noGrp="1"/>
          </p:cNvSpPr>
          <p:nvPr>
            <p:ph type="body" sz="quarter" idx="51" hasCustomPrompt="1"/>
          </p:nvPr>
        </p:nvSpPr>
        <p:spPr>
          <a:xfrm>
            <a:off x="5069886" y="3562657"/>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1" name="Text Placeholder 42">
            <a:extLst>
              <a:ext uri="{FF2B5EF4-FFF2-40B4-BE49-F238E27FC236}">
                <a16:creationId xmlns="" xmlns:a16="http://schemas.microsoft.com/office/drawing/2014/main" id="{91E8A179-36A3-4D0A-96E7-689F93F9B8F2}"/>
              </a:ext>
            </a:extLst>
          </p:cNvPr>
          <p:cNvSpPr>
            <a:spLocks noGrp="1"/>
          </p:cNvSpPr>
          <p:nvPr>
            <p:ph type="body" sz="quarter" idx="24" hasCustomPrompt="1"/>
          </p:nvPr>
        </p:nvSpPr>
        <p:spPr>
          <a:xfrm>
            <a:off x="6335604" y="3727770"/>
            <a:ext cx="783000" cy="783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 xmlns:a16="http://schemas.microsoft.com/office/drawing/2014/main" id="{9FDC66A0-D1C5-4C83-BBEE-D079881FADA3}"/>
              </a:ext>
            </a:extLst>
          </p:cNvPr>
          <p:cNvSpPr>
            <a:spLocks noGrp="1"/>
          </p:cNvSpPr>
          <p:nvPr>
            <p:ph type="body" sz="quarter" idx="54" hasCustomPrompt="1"/>
          </p:nvPr>
        </p:nvSpPr>
        <p:spPr>
          <a:xfrm>
            <a:off x="6080742" y="4591001"/>
            <a:ext cx="1294597" cy="153207"/>
          </a:xfrm>
        </p:spPr>
        <p:txBody>
          <a:bodyPr lIns="0" tIns="0" rIns="0" bIns="0">
            <a:normAutofit/>
          </a:bodyPr>
          <a:lstStyle>
            <a:lvl1pPr marL="0" indent="0" algn="ctr">
              <a:buNone/>
              <a:defRPr sz="1125" b="0" i="0">
                <a:solidFill>
                  <a:schemeClr val="accent5"/>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103" name="Text Placeholder 7">
            <a:extLst>
              <a:ext uri="{FF2B5EF4-FFF2-40B4-BE49-F238E27FC236}">
                <a16:creationId xmlns="" xmlns:a16="http://schemas.microsoft.com/office/drawing/2014/main" id="{E4E5E736-BFFC-4245-916F-586110128844}"/>
              </a:ext>
            </a:extLst>
          </p:cNvPr>
          <p:cNvSpPr>
            <a:spLocks noGrp="1"/>
          </p:cNvSpPr>
          <p:nvPr>
            <p:ph type="body" sz="quarter" idx="55" hasCustomPrompt="1"/>
          </p:nvPr>
        </p:nvSpPr>
        <p:spPr>
          <a:xfrm>
            <a:off x="6080742" y="4727839"/>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110" name="Text Placeholder 42">
            <a:extLst>
              <a:ext uri="{FF2B5EF4-FFF2-40B4-BE49-F238E27FC236}">
                <a16:creationId xmlns="" xmlns:a16="http://schemas.microsoft.com/office/drawing/2014/main" id="{74922A2C-30D3-4ED0-8443-C57494EB4287}"/>
              </a:ext>
            </a:extLst>
          </p:cNvPr>
          <p:cNvSpPr>
            <a:spLocks noGrp="1"/>
          </p:cNvSpPr>
          <p:nvPr>
            <p:ph type="body" sz="quarter" idx="58" hasCustomPrompt="1"/>
          </p:nvPr>
        </p:nvSpPr>
        <p:spPr>
          <a:xfrm>
            <a:off x="7720074" y="3730079"/>
            <a:ext cx="783000" cy="783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 xmlns:a16="http://schemas.microsoft.com/office/drawing/2014/main"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 xmlns:a16="http://schemas.microsoft.com/office/drawing/2014/main" id="{7C0373A1-F9A6-4E7C-A04F-22454F3A60CF}"/>
              </a:ext>
            </a:extLst>
          </p:cNvPr>
          <p:cNvSpPr>
            <a:spLocks noGrp="1"/>
          </p:cNvSpPr>
          <p:nvPr>
            <p:ph type="dt" sz="half" idx="10"/>
          </p:nvPr>
        </p:nvSpPr>
        <p:spPr>
          <a:xfrm>
            <a:off x="6754416" y="413144"/>
            <a:ext cx="2057400" cy="132537"/>
          </a:xfrm>
          <a:prstGeom prst="rect">
            <a:avLst/>
          </a:prstGeom>
        </p:spPr>
        <p:txBody>
          <a:bodyPr/>
          <a:lstStyle/>
          <a:p>
            <a:fld id="{F0BF70C0-85C8-4782-A2DC-740B0F58DBF8}" type="datetime1">
              <a:rPr lang="ru-RU" smtClean="0"/>
              <a:t>31.03.2019</a:t>
            </a:fld>
            <a:endParaRPr lang="ru-RU"/>
          </a:p>
        </p:txBody>
      </p:sp>
      <p:sp>
        <p:nvSpPr>
          <p:cNvPr id="6" name="Slide Number Placeholder 5">
            <a:extLst>
              <a:ext uri="{FF2B5EF4-FFF2-40B4-BE49-F238E27FC236}">
                <a16:creationId xmlns=""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199853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F1AD66C-382E-48AD-8F4C-E87C4D4A8B28}" type="datetime1">
              <a:rPr lang="en-US" smtClean="0"/>
              <a:pPr/>
              <a:t>3/31/2019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844419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2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1650">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6F4ADA4-35DF-4BD1-8C53-4246F035229A}" type="datetime1">
              <a:rPr lang="en-US" smtClean="0"/>
              <a:pPr/>
              <a:t>3/31/2019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54253444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a:t>Click to edit Master title style</a:t>
            </a:r>
          </a:p>
        </p:txBody>
      </p:sp>
      <p:sp>
        <p:nvSpPr>
          <p:cNvPr id="3" name="Content Placeholder 2"/>
          <p:cNvSpPr>
            <a:spLocks noGrp="1"/>
          </p:cNvSpPr>
          <p:nvPr>
            <p:ph sz="half" idx="1"/>
          </p:nvPr>
        </p:nvSpPr>
        <p:spPr>
          <a:xfrm>
            <a:off x="457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59F63ED-02B1-490A-8EAD-E0CB136D5388}" type="datetime1">
              <a:rPr lang="en-US" smtClean="0"/>
              <a:pPr/>
              <a:t>3/31/2019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0888774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F771BB6-685D-4518-8FAD-1882B9671546}" type="datetime1">
              <a:rPr lang="en-US" smtClean="0"/>
              <a:pPr/>
              <a:t>3/31/2019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2547287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65FFBFE-5C08-4E0E-AF38-FB925F0B4D71}" type="datetime1">
              <a:rPr lang="en-US" smtClean="0"/>
              <a:pPr/>
              <a:t>3/31/2019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253832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3242C-D747-4ADD-80D8-99421268E3A8}" type="datetime1">
              <a:rPr lang="en-US" smtClean="0"/>
              <a:pPr/>
              <a:t>3/31/2019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7094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195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050"/>
            </a:lvl1pPr>
            <a:lvl2pPr indent="0" algn="l">
              <a:buNone/>
              <a:defRPr sz="900"/>
            </a:lvl2pPr>
            <a:lvl3pPr indent="0" algn="l">
              <a:buNone/>
              <a:defRPr sz="750"/>
            </a:lvl3pPr>
            <a:lvl4pPr indent="0" algn="l">
              <a:buNone/>
              <a:defRPr sz="675"/>
            </a:lvl4pPr>
            <a:lvl5pPr indent="0" algn="l">
              <a:buNone/>
              <a:defRPr sz="675"/>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100"/>
            </a:lvl1pPr>
            <a:lvl2pPr>
              <a:defRPr sz="1950"/>
            </a:lvl2pPr>
            <a:lvl3pPr>
              <a:defRPr sz="1800"/>
            </a:lvl3pPr>
            <a:lvl4pPr>
              <a:defRPr sz="150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6E82007-CDD1-4BCF-B9F4-9D458EFEEFE1}" type="datetime1">
              <a:rPr lang="en-US" smtClean="0"/>
              <a:pPr/>
              <a:t>3/31/2019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9828000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15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188"/>
              </a:spcBef>
              <a:buFontTx/>
              <a:buNone/>
              <a:defRPr sz="975"/>
            </a:lvl1pPr>
            <a:lvl2pPr>
              <a:defRPr sz="900"/>
            </a:lvl2pPr>
            <a:lvl3pPr>
              <a:defRPr sz="750"/>
            </a:lvl3pPr>
            <a:lvl4pPr>
              <a:defRPr sz="675"/>
            </a:lvl4pPr>
            <a:lvl5pPr>
              <a:defRPr sz="675"/>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4A4F265-CA88-4C30-A9AD-02E6A5184734}" type="datetime1">
              <a:rPr lang="en-US" smtClean="0"/>
              <a:pPr/>
              <a:t>3/31/2019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2400"/>
            </a:lvl1pPr>
          </a:lstStyle>
          <a:p>
            <a:r>
              <a:rPr kumimoji="0" lang="en-US"/>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Tree>
    <p:extLst>
      <p:ext uri="{BB962C8B-B14F-4D97-AF65-F5344CB8AC3E}">
        <p14:creationId xmlns:p14="http://schemas.microsoft.com/office/powerpoint/2010/main" val="3411104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fld id="{3823242C-D747-4ADD-80D8-99421268E3A8}" type="datetime1">
              <a:rPr lang="en-US" smtClean="0"/>
              <a:pPr/>
              <a:t>3/31/2019</a:t>
            </a:fld>
            <a:endParaRPr lang="en-US" dirty="0"/>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9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05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050"/>
            </a:p>
          </p:txBody>
        </p:sp>
      </p:grpSp>
    </p:spTree>
    <p:extLst>
      <p:ext uri="{BB962C8B-B14F-4D97-AF65-F5344CB8AC3E}">
        <p14:creationId xmlns:p14="http://schemas.microsoft.com/office/powerpoint/2010/main" val="218983775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Lst>
  <p:hf sldNum="0" hdr="0" ftr="0" dt="0"/>
  <p:txStyles>
    <p:titleStyle>
      <a:lvl1pPr algn="l" rtl="0" eaLnBrk="1" latinLnBrk="0" hangingPunct="1">
        <a:spcBef>
          <a:spcPct val="0"/>
        </a:spcBef>
        <a:buNone/>
        <a:defRPr kumimoji="0" sz="3750" b="0" kern="1200">
          <a:ln>
            <a:noFill/>
          </a:ln>
          <a:solidFill>
            <a:schemeClr val="tx2"/>
          </a:solidFill>
          <a:effectLst/>
          <a:latin typeface="+mj-lt"/>
          <a:ea typeface="+mj-ea"/>
          <a:cs typeface="+mj-cs"/>
        </a:defRPr>
      </a:lvl1pPr>
    </p:titleStyle>
    <p:bodyStyle>
      <a:lvl1pPr marL="205740" indent="-205740" algn="l" rtl="0" eaLnBrk="1" latinLnBrk="0" hangingPunct="1">
        <a:spcBef>
          <a:spcPct val="20000"/>
        </a:spcBef>
        <a:buClr>
          <a:schemeClr val="accent3"/>
        </a:buClr>
        <a:buSzPct val="95000"/>
        <a:buFont typeface="Wingdings 2"/>
        <a:buChar char=""/>
        <a:defRPr kumimoji="0" sz="1950" kern="1200">
          <a:solidFill>
            <a:schemeClr val="tx1"/>
          </a:solidFill>
          <a:latin typeface="+mn-lt"/>
          <a:ea typeface="+mn-ea"/>
          <a:cs typeface="+mn-cs"/>
        </a:defRPr>
      </a:lvl1pPr>
      <a:lvl2pPr marL="480060" indent="-185166" algn="l" rtl="0" eaLnBrk="1" latinLnBrk="0" hangingPunct="1">
        <a:spcBef>
          <a:spcPct val="20000"/>
        </a:spcBef>
        <a:buClr>
          <a:schemeClr val="accent1"/>
        </a:buClr>
        <a:buSzPct val="85000"/>
        <a:buFont typeface="Wingdings 2"/>
        <a:buChar char=""/>
        <a:defRPr kumimoji="0" sz="1800" kern="1200">
          <a:solidFill>
            <a:schemeClr val="tx1"/>
          </a:solidFill>
          <a:latin typeface="+mn-lt"/>
          <a:ea typeface="+mn-ea"/>
          <a:cs typeface="+mn-cs"/>
        </a:defRPr>
      </a:lvl2pPr>
      <a:lvl3pPr marL="685800" indent="-185166" algn="l" rtl="0" eaLnBrk="1" latinLnBrk="0" hangingPunct="1">
        <a:spcBef>
          <a:spcPct val="20000"/>
        </a:spcBef>
        <a:buClr>
          <a:schemeClr val="accent2"/>
        </a:buClr>
        <a:buSzPct val="70000"/>
        <a:buFont typeface="Wingdings 2"/>
        <a:buChar char=""/>
        <a:defRPr kumimoji="0" sz="1575" kern="1200">
          <a:solidFill>
            <a:schemeClr val="tx1"/>
          </a:solidFill>
          <a:latin typeface="+mn-lt"/>
          <a:ea typeface="+mn-ea"/>
          <a:cs typeface="+mn-cs"/>
        </a:defRPr>
      </a:lvl3pPr>
      <a:lvl4pPr marL="891540" indent="-157734" algn="l" rtl="0" eaLnBrk="1" latinLnBrk="0" hangingPunct="1">
        <a:spcBef>
          <a:spcPct val="20000"/>
        </a:spcBef>
        <a:buClr>
          <a:schemeClr val="accent3"/>
        </a:buClr>
        <a:buSzPct val="65000"/>
        <a:buFont typeface="Wingdings 2"/>
        <a:buChar char=""/>
        <a:defRPr kumimoji="0" sz="1500" kern="1200">
          <a:solidFill>
            <a:schemeClr val="tx1"/>
          </a:solidFill>
          <a:latin typeface="+mn-lt"/>
          <a:ea typeface="+mn-ea"/>
          <a:cs typeface="+mn-cs"/>
        </a:defRPr>
      </a:lvl4pPr>
      <a:lvl5pPr marL="1097280" indent="-157734" algn="l" rtl="0" eaLnBrk="1" latinLnBrk="0" hangingPunct="1">
        <a:spcBef>
          <a:spcPct val="20000"/>
        </a:spcBef>
        <a:buClr>
          <a:schemeClr val="accent4"/>
        </a:buClr>
        <a:buSzPct val="65000"/>
        <a:buFont typeface="Wingdings 2"/>
        <a:buChar char=""/>
        <a:defRPr kumimoji="0" sz="1500" kern="1200">
          <a:solidFill>
            <a:schemeClr val="tx1"/>
          </a:solidFill>
          <a:latin typeface="+mn-lt"/>
          <a:ea typeface="+mn-ea"/>
          <a:cs typeface="+mn-cs"/>
        </a:defRPr>
      </a:lvl5pPr>
      <a:lvl6pPr marL="1303020" indent="-157734" algn="l" rtl="0" eaLnBrk="1" latinLnBrk="0" hangingPunct="1">
        <a:spcBef>
          <a:spcPct val="20000"/>
        </a:spcBef>
        <a:buClr>
          <a:schemeClr val="accent5"/>
        </a:buClr>
        <a:buSzPct val="80000"/>
        <a:buFont typeface="Wingdings 2"/>
        <a:buChar char=""/>
        <a:defRPr kumimoji="0" sz="1350" kern="1200">
          <a:solidFill>
            <a:schemeClr val="tx1"/>
          </a:solidFill>
          <a:latin typeface="+mn-lt"/>
          <a:ea typeface="+mn-ea"/>
          <a:cs typeface="+mn-cs"/>
        </a:defRPr>
      </a:lvl6pPr>
      <a:lvl7pPr marL="1440180" indent="-137160"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851660" indent="-137160" algn="l" rtl="0" eaLnBrk="1" latinLnBrk="0" hangingPunct="1">
        <a:spcBef>
          <a:spcPct val="20000"/>
        </a:spcBef>
        <a:buClr>
          <a:schemeClr val="tx2"/>
        </a:buClr>
        <a:buFontTx/>
        <a:buChar char="•"/>
        <a:defRPr kumimoji="0" sz="10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C8A16B82-6A3C-46F5-8D32-072FDF89864A}"/>
              </a:ext>
            </a:extLst>
          </p:cNvPr>
          <p:cNvGrpSpPr/>
          <p:nvPr/>
        </p:nvGrpSpPr>
        <p:grpSpPr>
          <a:xfrm>
            <a:off x="-6977100" y="0"/>
            <a:ext cx="9373733" cy="5143500"/>
            <a:chOff x="-290920" y="0"/>
            <a:chExt cx="12498310" cy="6858000"/>
          </a:xfrm>
        </p:grpSpPr>
        <p:sp>
          <p:nvSpPr>
            <p:cNvPr id="20" name="Rectangle 19">
              <a:extLst>
                <a:ext uri="{FF2B5EF4-FFF2-40B4-BE49-F238E27FC236}">
                  <a16:creationId xmlns:a16="http://schemas.microsoft.com/office/drawing/2014/main" xmlns=""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Freeform: Shape 20">
              <a:extLst>
                <a:ext uri="{FF2B5EF4-FFF2-40B4-BE49-F238E27FC236}">
                  <a16:creationId xmlns:a16="http://schemas.microsoft.com/office/drawing/2014/main" xmlns=""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TextBox 21">
              <a:extLst>
                <a:ext uri="{FF2B5EF4-FFF2-40B4-BE49-F238E27FC236}">
                  <a16:creationId xmlns:a16="http://schemas.microsoft.com/office/drawing/2014/main" xmlns="" id="{BE022673-C77C-4E8F-AF41-8B283703E87E}"/>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Contents</a:t>
              </a:r>
            </a:p>
          </p:txBody>
        </p:sp>
        <p:pic>
          <p:nvPicPr>
            <p:cNvPr id="23" name="Picture 22">
              <a:extLst>
                <a:ext uri="{FF2B5EF4-FFF2-40B4-BE49-F238E27FC236}">
                  <a16:creationId xmlns:a16="http://schemas.microsoft.com/office/drawing/2014/main" xmlns=""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xmlns="" id="{69A27401-3327-4871-86AC-B461CA62C3AC}"/>
              </a:ext>
            </a:extLst>
          </p:cNvPr>
          <p:cNvGrpSpPr/>
          <p:nvPr/>
        </p:nvGrpSpPr>
        <p:grpSpPr>
          <a:xfrm>
            <a:off x="-6599088" y="0"/>
            <a:ext cx="8597169" cy="5143500"/>
            <a:chOff x="213096" y="0"/>
            <a:chExt cx="11462892" cy="6858000"/>
          </a:xfrm>
        </p:grpSpPr>
        <p:sp>
          <p:nvSpPr>
            <p:cNvPr id="25" name="Rectangle 24">
              <a:extLst>
                <a:ext uri="{FF2B5EF4-FFF2-40B4-BE49-F238E27FC236}">
                  <a16:creationId xmlns:a16="http://schemas.microsoft.com/office/drawing/2014/main" xmlns=""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 name="Freeform: Shape 25">
              <a:extLst>
                <a:ext uri="{FF2B5EF4-FFF2-40B4-BE49-F238E27FC236}">
                  <a16:creationId xmlns:a16="http://schemas.microsoft.com/office/drawing/2014/main" xmlns=""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TextBox 26">
              <a:extLst>
                <a:ext uri="{FF2B5EF4-FFF2-40B4-BE49-F238E27FC236}">
                  <a16:creationId xmlns:a16="http://schemas.microsoft.com/office/drawing/2014/main" xmlns="" id="{3A728384-87ED-4E87-8F78-97EB653FDC67}"/>
                </a:ext>
              </a:extLst>
            </p:cNvPr>
            <p:cNvSpPr txBox="1"/>
            <p:nvPr/>
          </p:nvSpPr>
          <p:spPr>
            <a:xfrm rot="16200000">
              <a:off x="10341390" y="3090445"/>
              <a:ext cx="1992087" cy="677108"/>
            </a:xfrm>
            <a:prstGeom prst="rect">
              <a:avLst/>
            </a:prstGeom>
            <a:noFill/>
          </p:spPr>
          <p:txBody>
            <a:bodyPr wrap="square" rtlCol="0">
              <a:spAutoFit/>
            </a:bodyPr>
            <a:lstStyle/>
            <a:p>
              <a:pPr algn="ctr"/>
              <a:r>
                <a:rPr lang="en-US" sz="2700" b="1" dirty="0" smtClean="0">
                  <a:solidFill>
                    <a:srgbClr val="F0EEF0"/>
                  </a:solidFill>
                  <a:latin typeface="Tw Cen MT" panose="020B0602020104020603" pitchFamily="34" charset="0"/>
                </a:rPr>
                <a:t>Platform</a:t>
              </a:r>
              <a:endParaRPr lang="en-US" sz="27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xmlns=""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39" name="Rectangle 38">
            <a:extLst>
              <a:ext uri="{FF2B5EF4-FFF2-40B4-BE49-F238E27FC236}">
                <a16:creationId xmlns:a16="http://schemas.microsoft.com/office/drawing/2014/main" xmlns="" id="{71382190-201C-4BAE-91F3-296A26671C96}"/>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p:cNvSpPr/>
          <p:nvPr/>
        </p:nvSpPr>
        <p:spPr>
          <a:xfrm>
            <a:off x="3436647" y="823111"/>
            <a:ext cx="5086649" cy="415498"/>
          </a:xfrm>
          <a:prstGeom prst="rect">
            <a:avLst/>
          </a:prstGeom>
        </p:spPr>
        <p:txBody>
          <a:bodyPr wrap="none">
            <a:spAutoFit/>
          </a:bodyPr>
          <a:lstStyle/>
          <a:p>
            <a:r>
              <a:rPr lang="en" sz="2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AWS CLOUD &amp; NETWORK SECURITY</a:t>
            </a:r>
            <a:endParaRPr lang="en-US" sz="2100" b="1" dirty="0">
              <a:effectLst>
                <a:outerShdw blurRad="38100" dist="38100" dir="2700000" algn="tl">
                  <a:srgbClr val="000000">
                    <a:alpha val="43137"/>
                  </a:srgbClr>
                </a:outerShdw>
              </a:effectLst>
            </a:endParaRPr>
          </a:p>
        </p:txBody>
      </p:sp>
      <p:pic>
        <p:nvPicPr>
          <p:cNvPr id="50" name="Picture 49" descr="C:\Users\ECE 2\Desktop\logo1.jpg"/>
          <p:cNvPicPr/>
          <p:nvPr/>
        </p:nvPicPr>
        <p:blipFill>
          <a:blip r:embed="rId3" cstate="print"/>
          <a:srcRect/>
          <a:stretch>
            <a:fillRect/>
          </a:stretch>
        </p:blipFill>
        <p:spPr bwMode="auto">
          <a:xfrm>
            <a:off x="4483859" y="1728373"/>
            <a:ext cx="2323133" cy="1414463"/>
          </a:xfrm>
          <a:prstGeom prst="rect">
            <a:avLst/>
          </a:prstGeom>
          <a:noFill/>
          <a:ln w="9525">
            <a:noFill/>
            <a:miter lim="800000"/>
            <a:headEnd/>
            <a:tailEnd/>
          </a:ln>
        </p:spPr>
      </p:pic>
      <p:sp>
        <p:nvSpPr>
          <p:cNvPr id="4" name="Rectangle 3"/>
          <p:cNvSpPr/>
          <p:nvPr/>
        </p:nvSpPr>
        <p:spPr>
          <a:xfrm>
            <a:off x="3046274" y="3170933"/>
            <a:ext cx="4572000" cy="415498"/>
          </a:xfrm>
          <a:prstGeom prst="rect">
            <a:avLst/>
          </a:prstGeom>
        </p:spPr>
        <p:txBody>
          <a:bodyPr>
            <a:spAutoFit/>
          </a:bodyPr>
          <a:lstStyle/>
          <a:p>
            <a:pPr algn="just"/>
            <a:r>
              <a:rPr lang="en-US" sz="1050" b="1" dirty="0">
                <a:latin typeface="Times New Roman" panose="02020603050405020304" pitchFamily="18" charset="0"/>
                <a:cs typeface="Times New Roman" panose="02020603050405020304" pitchFamily="18" charset="0"/>
              </a:rPr>
              <a:t> Under the Esteemed Guidance of</a:t>
            </a:r>
          </a:p>
          <a:p>
            <a:pPr algn="just"/>
            <a:r>
              <a:rPr lang="en-US" sz="1050" b="1" dirty="0">
                <a:latin typeface="Times New Roman" panose="02020603050405020304" pitchFamily="18" charset="0"/>
                <a:cs typeface="Times New Roman" panose="02020603050405020304" pitchFamily="18" charset="0"/>
              </a:rPr>
              <a:t>	P </a:t>
            </a:r>
            <a:r>
              <a:rPr lang="en-US" sz="1050" b="1" dirty="0" err="1">
                <a:latin typeface="Times New Roman" panose="02020603050405020304" pitchFamily="18" charset="0"/>
                <a:cs typeface="Times New Roman" panose="02020603050405020304" pitchFamily="18" charset="0"/>
              </a:rPr>
              <a:t>Bala</a:t>
            </a:r>
            <a:r>
              <a:rPr lang="en-US" sz="1050" b="1" dirty="0">
                <a:latin typeface="Times New Roman" panose="02020603050405020304" pitchFamily="18" charset="0"/>
                <a:cs typeface="Times New Roman" panose="02020603050405020304" pitchFamily="18" charset="0"/>
              </a:rPr>
              <a:t> </a:t>
            </a:r>
            <a:r>
              <a:rPr lang="en-US" sz="1050" b="1" dirty="0" err="1" smtClean="0">
                <a:latin typeface="Times New Roman" panose="02020603050405020304" pitchFamily="18" charset="0"/>
                <a:cs typeface="Times New Roman" panose="02020603050405020304" pitchFamily="18" charset="0"/>
              </a:rPr>
              <a:t>Srinivas</a:t>
            </a:r>
            <a:r>
              <a:rPr lang="en-US" sz="1050" b="1" dirty="0" smtClean="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Asst</a:t>
            </a:r>
            <a:r>
              <a:rPr lang="en-US" sz="1050" b="1" dirty="0">
                <a:latin typeface="Times New Roman" panose="02020603050405020304" pitchFamily="18" charset="0"/>
                <a:cs typeface="Times New Roman" panose="02020603050405020304" pitchFamily="18" charset="0"/>
              </a:rPr>
              <a:t> Professor  </a:t>
            </a:r>
            <a:endParaRPr lang="en-US" sz="1050" dirty="0">
              <a:latin typeface="Times New Roman" panose="02020603050405020304" pitchFamily="18" charset="0"/>
              <a:cs typeface="Times New Roman" panose="02020603050405020304" pitchFamily="18" charset="0"/>
            </a:endParaRPr>
          </a:p>
        </p:txBody>
      </p:sp>
      <p:sp>
        <p:nvSpPr>
          <p:cNvPr id="5" name="Rectangle 4"/>
          <p:cNvSpPr/>
          <p:nvPr/>
        </p:nvSpPr>
        <p:spPr>
          <a:xfrm>
            <a:off x="6629400" y="3523767"/>
            <a:ext cx="4572000" cy="2123658"/>
          </a:xfrm>
          <a:prstGeom prst="rect">
            <a:avLst/>
          </a:prstGeom>
        </p:spPr>
        <p:txBody>
          <a:bodyPr>
            <a:spAutoFit/>
          </a:bodyPr>
          <a:lstStyle/>
          <a:p>
            <a:r>
              <a:rPr lang="en-US" sz="1500" b="1" dirty="0">
                <a:latin typeface="Times New Roman" panose="02020603050405020304" pitchFamily="18" charset="0"/>
                <a:cs typeface="Times New Roman" panose="02020603050405020304" pitchFamily="18" charset="0"/>
              </a:rPr>
              <a:t>Presented by </a:t>
            </a:r>
          </a:p>
          <a:p>
            <a:r>
              <a:rPr lang="en-US" sz="1050" b="1" dirty="0">
                <a:latin typeface="Times New Roman" panose="02020603050405020304" pitchFamily="18" charset="0"/>
                <a:cs typeface="Times New Roman" panose="02020603050405020304" pitchFamily="18" charset="0"/>
              </a:rPr>
              <a:t>Y. Kranthi  (16A95a0436)</a:t>
            </a:r>
          </a:p>
          <a:p>
            <a:r>
              <a:rPr lang="en-US" sz="1050" b="1" dirty="0">
                <a:latin typeface="Times New Roman" panose="02020603050405020304" pitchFamily="18" charset="0"/>
                <a:cs typeface="Times New Roman" panose="02020603050405020304" pitchFamily="18" charset="0"/>
              </a:rPr>
              <a:t>N. </a:t>
            </a:r>
            <a:r>
              <a:rPr lang="en-US" sz="1050" b="1" dirty="0" err="1">
                <a:latin typeface="Times New Roman" panose="02020603050405020304" pitchFamily="18" charset="0"/>
                <a:cs typeface="Times New Roman" panose="02020603050405020304" pitchFamily="18" charset="0"/>
              </a:rPr>
              <a:t>Sudha</a:t>
            </a:r>
            <a:r>
              <a:rPr lang="en-US" sz="1050" b="1" dirty="0">
                <a:latin typeface="Times New Roman" panose="02020603050405020304" pitchFamily="18" charset="0"/>
                <a:cs typeface="Times New Roman" panose="02020603050405020304" pitchFamily="18" charset="0"/>
              </a:rPr>
              <a:t> (15A91A04G1)</a:t>
            </a:r>
          </a:p>
          <a:p>
            <a:r>
              <a:rPr lang="en-US" sz="1050" b="1" dirty="0">
                <a:latin typeface="Times New Roman" panose="02020603050405020304" pitchFamily="18" charset="0"/>
                <a:cs typeface="Times New Roman" panose="02020603050405020304" pitchFamily="18" charset="0"/>
              </a:rPr>
              <a:t>B. Amit (15A91A04C3)</a:t>
            </a:r>
          </a:p>
          <a:p>
            <a:r>
              <a:rPr lang="en-US" sz="1050" b="1" dirty="0" err="1">
                <a:latin typeface="Times New Roman" panose="02020603050405020304" pitchFamily="18" charset="0"/>
                <a:ea typeface="Calibri" panose="020F0502020204030204" pitchFamily="34" charset="0"/>
                <a:cs typeface="Times New Roman" panose="02020603050405020304" pitchFamily="18" charset="0"/>
              </a:rPr>
              <a:t>G.Indrani</a:t>
            </a:r>
            <a:r>
              <a:rPr lang="en-US" sz="1050" b="1" dirty="0">
                <a:latin typeface="Times New Roman" panose="02020603050405020304" pitchFamily="18" charset="0"/>
                <a:ea typeface="Calibri" panose="020F0502020204030204" pitchFamily="34" charset="0"/>
                <a:cs typeface="Times New Roman" panose="02020603050405020304" pitchFamily="18" charset="0"/>
              </a:rPr>
              <a:t> (16A95A0429)</a:t>
            </a: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969329"/>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78606" y="204743"/>
            <a:ext cx="7688700" cy="6310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Advantages of  proposed  approach:	</a:t>
            </a:r>
            <a:endParaRPr sz="2400" dirty="0">
              <a:latin typeface="Times New Roman" panose="02020603050405020304" pitchFamily="18" charset="0"/>
              <a:cs typeface="Times New Roman" panose="02020603050405020304" pitchFamily="18" charset="0"/>
            </a:endParaRPr>
          </a:p>
        </p:txBody>
      </p:sp>
      <p:sp>
        <p:nvSpPr>
          <p:cNvPr id="111" name="Google Shape;111;p17"/>
          <p:cNvSpPr txBox="1">
            <a:spLocks noGrp="1"/>
          </p:cNvSpPr>
          <p:nvPr>
            <p:ph type="body" idx="1"/>
          </p:nvPr>
        </p:nvSpPr>
        <p:spPr>
          <a:xfrm>
            <a:off x="266742" y="1010214"/>
            <a:ext cx="7688700" cy="3742089"/>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Handling  millions of requests without any down time.</a:t>
            </a:r>
          </a:p>
          <a:p>
            <a:pPr marL="0" lvl="0" indent="0" algn="just" rtl="0">
              <a:lnSpc>
                <a:spcPct val="107916"/>
              </a:lnSpc>
              <a:spcBef>
                <a:spcPts val="0"/>
              </a:spcBef>
              <a:spcAft>
                <a:spcPts val="0"/>
              </a:spcAft>
              <a:buNone/>
            </a:pPr>
            <a:endParaRPr lang="en-IN" sz="2000" dirty="0">
              <a:latin typeface="Times New Roman" pitchFamily="18" charset="0"/>
              <a:ea typeface="Calibri"/>
              <a:cs typeface="Times New Roman" pitchFamily="18" charset="0"/>
              <a:sym typeface="Calibri"/>
            </a:endParaRPr>
          </a:p>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Automatic  server allocation will be possible without user interaction.</a:t>
            </a:r>
          </a:p>
          <a:p>
            <a:pPr marL="342900" lvl="0" indent="-342900" algn="just" rtl="0">
              <a:lnSpc>
                <a:spcPct val="107916"/>
              </a:lnSpc>
              <a:spcBef>
                <a:spcPts val="0"/>
              </a:spcBef>
              <a:spcAft>
                <a:spcPts val="0"/>
              </a:spcAft>
              <a:buFont typeface="Wingdings" pitchFamily="2" charset="2"/>
              <a:buChar char="Ø"/>
            </a:pPr>
            <a:endParaRPr lang="en-IN" sz="2000" dirty="0">
              <a:latin typeface="Times New Roman" pitchFamily="18" charset="0"/>
              <a:ea typeface="Calibri"/>
              <a:cs typeface="Times New Roman" pitchFamily="18" charset="0"/>
              <a:sym typeface="Calibri"/>
            </a:endParaRPr>
          </a:p>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Maintenance  cost will be reduced with AWS.</a:t>
            </a:r>
          </a:p>
          <a:p>
            <a:pPr marL="342900" lvl="0" indent="-342900" algn="just" rtl="0">
              <a:lnSpc>
                <a:spcPct val="107916"/>
              </a:lnSpc>
              <a:spcBef>
                <a:spcPts val="0"/>
              </a:spcBef>
              <a:spcAft>
                <a:spcPts val="0"/>
              </a:spcAft>
              <a:buFont typeface="Wingdings" pitchFamily="2" charset="2"/>
              <a:buChar char="Ø"/>
            </a:pPr>
            <a:endParaRPr lang="en-IN" sz="2000" dirty="0">
              <a:latin typeface="Times New Roman" pitchFamily="18" charset="0"/>
              <a:ea typeface="Calibri"/>
              <a:cs typeface="Times New Roman" pitchFamily="18" charset="0"/>
              <a:sym typeface="Calibri"/>
            </a:endParaRPr>
          </a:p>
          <a:p>
            <a:pPr marL="342900" lvl="0" indent="-342900" algn="just">
              <a:lnSpc>
                <a:spcPct val="107916"/>
              </a:lnSpc>
              <a:buFont typeface="Wingdings" pitchFamily="2" charset="2"/>
              <a:buChar char="Ø"/>
            </a:pPr>
            <a:r>
              <a:rPr lang="en-IN" sz="2000" dirty="0">
                <a:latin typeface="Times New Roman" pitchFamily="18" charset="0"/>
                <a:ea typeface="Calibri"/>
                <a:cs typeface="Times New Roman" pitchFamily="18" charset="0"/>
                <a:sym typeface="Calibri"/>
              </a:rPr>
              <a:t>Layer 2 attacks like </a:t>
            </a:r>
            <a:r>
              <a:rPr lang="en" sz="2000" dirty="0">
                <a:solidFill>
                  <a:schemeClr val="tx2">
                    <a:lumMod val="50000"/>
                  </a:schemeClr>
                </a:solidFill>
                <a:latin typeface="Times New Roman" pitchFamily="18" charset="0"/>
                <a:ea typeface="Calibri"/>
                <a:cs typeface="Times New Roman" pitchFamily="18" charset="0"/>
                <a:sym typeface="Calibri"/>
              </a:rPr>
              <a:t>ARP SPOOFING, MAC FLOODING, and DHCP SPOOFING </a:t>
            </a:r>
            <a:r>
              <a:rPr lang="en-IN" sz="2000" dirty="0">
                <a:latin typeface="Times New Roman" pitchFamily="18" charset="0"/>
                <a:ea typeface="Calibri"/>
                <a:cs typeface="Times New Roman" pitchFamily="18" charset="0"/>
                <a:sym typeface="Calibri"/>
              </a:rPr>
              <a:t>will be prevented.</a:t>
            </a:r>
          </a:p>
          <a:p>
            <a:pPr marL="342900" lvl="0" indent="-342900" algn="just" rtl="0">
              <a:lnSpc>
                <a:spcPct val="107916"/>
              </a:lnSpc>
              <a:spcBef>
                <a:spcPts val="800"/>
              </a:spcBef>
              <a:spcAft>
                <a:spcPts val="800"/>
              </a:spcAft>
              <a:buClr>
                <a:srgbClr val="000000"/>
              </a:buClr>
              <a:buSzPts val="1100"/>
              <a:buFont typeface="Wingdings" pitchFamily="2" charset="2"/>
              <a:buChar char="Ø"/>
            </a:pPr>
            <a:r>
              <a:rPr lang="en" sz="2000" dirty="0">
                <a:latin typeface="Times New Roman" pitchFamily="18" charset="0"/>
                <a:ea typeface="Calibri"/>
                <a:cs typeface="Times New Roman" pitchFamily="18" charset="0"/>
                <a:sym typeface="Calibri"/>
              </a:rPr>
              <a:t>To connect different branches with security, we are implementing SITE TO SITE VPN. </a:t>
            </a:r>
            <a:endParaRPr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347281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Elastic Load Balancing</a:t>
            </a:r>
          </a:p>
        </p:txBody>
      </p:sp>
      <p:sp>
        <p:nvSpPr>
          <p:cNvPr id="5" name="object 5"/>
          <p:cNvSpPr/>
          <p:nvPr/>
        </p:nvSpPr>
        <p:spPr>
          <a:xfrm>
            <a:off x="270890" y="1248536"/>
            <a:ext cx="8620125" cy="3313429"/>
          </a:xfrm>
          <a:custGeom>
            <a:avLst/>
            <a:gdLst/>
            <a:ahLst/>
            <a:cxnLst/>
            <a:rect l="l" t="t" r="r" b="b"/>
            <a:pathLst>
              <a:path w="8620125" h="3313429">
                <a:moveTo>
                  <a:pt x="8114537"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3"/>
                </a:lnTo>
                <a:lnTo>
                  <a:pt x="8513396" y="3237321"/>
                </a:lnTo>
                <a:lnTo>
                  <a:pt x="8543899" y="3206815"/>
                </a:lnTo>
                <a:lnTo>
                  <a:pt x="8569928" y="3172314"/>
                </a:lnTo>
                <a:lnTo>
                  <a:pt x="8591005" y="3134295"/>
                </a:lnTo>
                <a:lnTo>
                  <a:pt x="8606652" y="3093237"/>
                </a:lnTo>
                <a:lnTo>
                  <a:pt x="8616391" y="3049619"/>
                </a:lnTo>
                <a:lnTo>
                  <a:pt x="8619743" y="3003918"/>
                </a:lnTo>
                <a:lnTo>
                  <a:pt x="8619743" y="505205"/>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7" y="0"/>
                </a:lnTo>
                <a:close/>
              </a:path>
            </a:pathLst>
          </a:custGeom>
          <a:solidFill>
            <a:srgbClr val="36C1B1"/>
          </a:solidFill>
        </p:spPr>
        <p:txBody>
          <a:bodyPr wrap="square" lIns="0" tIns="0" rIns="0" bIns="0" rtlCol="0"/>
          <a:lstStyle/>
          <a:p>
            <a:endParaRPr/>
          </a:p>
        </p:txBody>
      </p:sp>
      <p:sp>
        <p:nvSpPr>
          <p:cNvPr id="6" name="object 6"/>
          <p:cNvSpPr/>
          <p:nvPr/>
        </p:nvSpPr>
        <p:spPr>
          <a:xfrm>
            <a:off x="270890" y="1248536"/>
            <a:ext cx="8620125" cy="3313429"/>
          </a:xfrm>
          <a:custGeom>
            <a:avLst/>
            <a:gdLst/>
            <a:ahLst/>
            <a:cxnLst/>
            <a:rect l="l" t="t" r="r" b="b"/>
            <a:pathLst>
              <a:path w="8620125" h="3313429">
                <a:moveTo>
                  <a:pt x="309245" y="0"/>
                </a:moveTo>
                <a:lnTo>
                  <a:pt x="8114537" y="0"/>
                </a:lnTo>
                <a:lnTo>
                  <a:pt x="8163192" y="2312"/>
                </a:lnTo>
                <a:lnTo>
                  <a:pt x="8210539" y="9109"/>
                </a:lnTo>
                <a:lnTo>
                  <a:pt x="8256365" y="20178"/>
                </a:lnTo>
                <a:lnTo>
                  <a:pt x="8300459" y="35309"/>
                </a:lnTo>
                <a:lnTo>
                  <a:pt x="8342609" y="54288"/>
                </a:lnTo>
                <a:lnTo>
                  <a:pt x="8382604" y="76905"/>
                </a:lnTo>
                <a:lnTo>
                  <a:pt x="8420232" y="102947"/>
                </a:lnTo>
                <a:lnTo>
                  <a:pt x="8455281" y="132203"/>
                </a:lnTo>
                <a:lnTo>
                  <a:pt x="8487540" y="164462"/>
                </a:lnTo>
                <a:lnTo>
                  <a:pt x="8516796" y="199511"/>
                </a:lnTo>
                <a:lnTo>
                  <a:pt x="8542838" y="237139"/>
                </a:lnTo>
                <a:lnTo>
                  <a:pt x="8565455" y="277134"/>
                </a:lnTo>
                <a:lnTo>
                  <a:pt x="8584434" y="319284"/>
                </a:lnTo>
                <a:lnTo>
                  <a:pt x="8599565" y="363378"/>
                </a:lnTo>
                <a:lnTo>
                  <a:pt x="8610634" y="409204"/>
                </a:lnTo>
                <a:lnTo>
                  <a:pt x="8617431" y="456551"/>
                </a:lnTo>
                <a:lnTo>
                  <a:pt x="8619743" y="505205"/>
                </a:lnTo>
                <a:lnTo>
                  <a:pt x="8619743" y="3003918"/>
                </a:lnTo>
                <a:lnTo>
                  <a:pt x="8616391" y="3049619"/>
                </a:lnTo>
                <a:lnTo>
                  <a:pt x="8606652" y="3093237"/>
                </a:lnTo>
                <a:lnTo>
                  <a:pt x="8591005" y="3134295"/>
                </a:lnTo>
                <a:lnTo>
                  <a:pt x="8569928" y="3172314"/>
                </a:lnTo>
                <a:lnTo>
                  <a:pt x="8543899" y="3206815"/>
                </a:lnTo>
                <a:lnTo>
                  <a:pt x="8513396" y="3237321"/>
                </a:lnTo>
                <a:lnTo>
                  <a:pt x="8478896" y="3263353"/>
                </a:lnTo>
                <a:lnTo>
                  <a:pt x="8440879" y="3284433"/>
                </a:lnTo>
                <a:lnTo>
                  <a:pt x="8399821" y="3300082"/>
                </a:lnTo>
                <a:lnTo>
                  <a:pt x="8356202" y="3309822"/>
                </a:lnTo>
                <a:lnTo>
                  <a:pt x="8310499"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58364" y="1711070"/>
            <a:ext cx="6228080" cy="2476500"/>
          </a:xfrm>
          <a:custGeom>
            <a:avLst/>
            <a:gdLst/>
            <a:ahLst/>
            <a:cxnLst/>
            <a:rect l="l" t="t" r="r" b="b"/>
            <a:pathLst>
              <a:path w="6228080" h="2476500">
                <a:moveTo>
                  <a:pt x="5984748" y="0"/>
                </a:moveTo>
                <a:lnTo>
                  <a:pt x="243078" y="0"/>
                </a:lnTo>
                <a:lnTo>
                  <a:pt x="194091" y="4938"/>
                </a:lnTo>
                <a:lnTo>
                  <a:pt x="148464" y="19103"/>
                </a:lnTo>
                <a:lnTo>
                  <a:pt x="107174" y="41516"/>
                </a:lnTo>
                <a:lnTo>
                  <a:pt x="71199" y="71199"/>
                </a:lnTo>
                <a:lnTo>
                  <a:pt x="41516" y="107174"/>
                </a:lnTo>
                <a:lnTo>
                  <a:pt x="19103" y="148464"/>
                </a:lnTo>
                <a:lnTo>
                  <a:pt x="4938" y="194091"/>
                </a:lnTo>
                <a:lnTo>
                  <a:pt x="0" y="243077"/>
                </a:lnTo>
                <a:lnTo>
                  <a:pt x="0" y="2233358"/>
                </a:lnTo>
                <a:lnTo>
                  <a:pt x="4938" y="2282361"/>
                </a:lnTo>
                <a:lnTo>
                  <a:pt x="19103" y="2328002"/>
                </a:lnTo>
                <a:lnTo>
                  <a:pt x="41516" y="2369304"/>
                </a:lnTo>
                <a:lnTo>
                  <a:pt x="71199" y="2405287"/>
                </a:lnTo>
                <a:lnTo>
                  <a:pt x="107174" y="2434976"/>
                </a:lnTo>
                <a:lnTo>
                  <a:pt x="148464" y="2457393"/>
                </a:lnTo>
                <a:lnTo>
                  <a:pt x="194091" y="2471560"/>
                </a:lnTo>
                <a:lnTo>
                  <a:pt x="243078" y="2476500"/>
                </a:lnTo>
                <a:lnTo>
                  <a:pt x="5984748" y="2476500"/>
                </a:lnTo>
                <a:lnTo>
                  <a:pt x="6033734" y="2471560"/>
                </a:lnTo>
                <a:lnTo>
                  <a:pt x="6079361" y="2457393"/>
                </a:lnTo>
                <a:lnTo>
                  <a:pt x="6120651" y="2434976"/>
                </a:lnTo>
                <a:lnTo>
                  <a:pt x="6156626" y="2405287"/>
                </a:lnTo>
                <a:lnTo>
                  <a:pt x="6186309" y="2369304"/>
                </a:lnTo>
                <a:lnTo>
                  <a:pt x="6208722" y="2328002"/>
                </a:lnTo>
                <a:lnTo>
                  <a:pt x="6222887" y="2282361"/>
                </a:lnTo>
                <a:lnTo>
                  <a:pt x="6227826" y="2233358"/>
                </a:lnTo>
                <a:lnTo>
                  <a:pt x="6227826" y="243077"/>
                </a:lnTo>
                <a:lnTo>
                  <a:pt x="6222887" y="194091"/>
                </a:lnTo>
                <a:lnTo>
                  <a:pt x="6208722" y="148464"/>
                </a:lnTo>
                <a:lnTo>
                  <a:pt x="6186309" y="107174"/>
                </a:lnTo>
                <a:lnTo>
                  <a:pt x="6156626" y="71199"/>
                </a:lnTo>
                <a:lnTo>
                  <a:pt x="6120651" y="41516"/>
                </a:lnTo>
                <a:lnTo>
                  <a:pt x="6079361" y="19103"/>
                </a:lnTo>
                <a:lnTo>
                  <a:pt x="6033734" y="4938"/>
                </a:lnTo>
                <a:lnTo>
                  <a:pt x="5984748" y="0"/>
                </a:lnTo>
                <a:close/>
              </a:path>
            </a:pathLst>
          </a:custGeom>
          <a:solidFill>
            <a:srgbClr val="FFFFFF"/>
          </a:solidFill>
        </p:spPr>
        <p:txBody>
          <a:bodyPr wrap="square" lIns="0" tIns="0" rIns="0" bIns="0" rtlCol="0"/>
          <a:lstStyle/>
          <a:p>
            <a:endParaRPr/>
          </a:p>
        </p:txBody>
      </p:sp>
      <p:sp>
        <p:nvSpPr>
          <p:cNvPr id="8" name="object 8"/>
          <p:cNvSpPr/>
          <p:nvPr/>
        </p:nvSpPr>
        <p:spPr>
          <a:xfrm>
            <a:off x="2158364" y="1711070"/>
            <a:ext cx="6228080" cy="2476500"/>
          </a:xfrm>
          <a:custGeom>
            <a:avLst/>
            <a:gdLst/>
            <a:ahLst/>
            <a:cxnLst/>
            <a:rect l="l" t="t" r="r" b="b"/>
            <a:pathLst>
              <a:path w="6228080" h="2476500">
                <a:moveTo>
                  <a:pt x="0" y="243077"/>
                </a:moveTo>
                <a:lnTo>
                  <a:pt x="4938" y="194091"/>
                </a:lnTo>
                <a:lnTo>
                  <a:pt x="19103" y="148464"/>
                </a:lnTo>
                <a:lnTo>
                  <a:pt x="41516" y="107174"/>
                </a:lnTo>
                <a:lnTo>
                  <a:pt x="71199" y="71199"/>
                </a:lnTo>
                <a:lnTo>
                  <a:pt x="107174" y="41516"/>
                </a:lnTo>
                <a:lnTo>
                  <a:pt x="148464" y="19103"/>
                </a:lnTo>
                <a:lnTo>
                  <a:pt x="194091" y="4938"/>
                </a:lnTo>
                <a:lnTo>
                  <a:pt x="243078" y="0"/>
                </a:lnTo>
                <a:lnTo>
                  <a:pt x="5984748" y="0"/>
                </a:lnTo>
                <a:lnTo>
                  <a:pt x="6033734" y="4938"/>
                </a:lnTo>
                <a:lnTo>
                  <a:pt x="6079361" y="19103"/>
                </a:lnTo>
                <a:lnTo>
                  <a:pt x="6120651" y="41516"/>
                </a:lnTo>
                <a:lnTo>
                  <a:pt x="6156626" y="71199"/>
                </a:lnTo>
                <a:lnTo>
                  <a:pt x="6186309" y="107174"/>
                </a:lnTo>
                <a:lnTo>
                  <a:pt x="6208722" y="148464"/>
                </a:lnTo>
                <a:lnTo>
                  <a:pt x="6222887" y="194091"/>
                </a:lnTo>
                <a:lnTo>
                  <a:pt x="6227826" y="243077"/>
                </a:lnTo>
                <a:lnTo>
                  <a:pt x="6227826" y="2233358"/>
                </a:lnTo>
                <a:lnTo>
                  <a:pt x="6222887" y="2282361"/>
                </a:lnTo>
                <a:lnTo>
                  <a:pt x="6208722" y="2328002"/>
                </a:lnTo>
                <a:lnTo>
                  <a:pt x="6186309" y="2369304"/>
                </a:lnTo>
                <a:lnTo>
                  <a:pt x="6156626" y="2405287"/>
                </a:lnTo>
                <a:lnTo>
                  <a:pt x="6120651" y="2434976"/>
                </a:lnTo>
                <a:lnTo>
                  <a:pt x="6079361" y="2457393"/>
                </a:lnTo>
                <a:lnTo>
                  <a:pt x="6033734" y="2471560"/>
                </a:lnTo>
                <a:lnTo>
                  <a:pt x="5984748" y="2476500"/>
                </a:lnTo>
                <a:lnTo>
                  <a:pt x="243078" y="2476500"/>
                </a:lnTo>
                <a:lnTo>
                  <a:pt x="194091" y="2471560"/>
                </a:lnTo>
                <a:lnTo>
                  <a:pt x="148464" y="2457393"/>
                </a:lnTo>
                <a:lnTo>
                  <a:pt x="107174" y="2434976"/>
                </a:lnTo>
                <a:lnTo>
                  <a:pt x="71199" y="2405287"/>
                </a:lnTo>
                <a:lnTo>
                  <a:pt x="41516" y="2369304"/>
                </a:lnTo>
                <a:lnTo>
                  <a:pt x="19103" y="2328002"/>
                </a:lnTo>
                <a:lnTo>
                  <a:pt x="4938" y="2282361"/>
                </a:lnTo>
                <a:lnTo>
                  <a:pt x="0" y="2233358"/>
                </a:lnTo>
                <a:lnTo>
                  <a:pt x="0" y="243077"/>
                </a:lnTo>
                <a:close/>
              </a:path>
            </a:pathLst>
          </a:custGeom>
          <a:ln w="19050">
            <a:solidFill>
              <a:srgbClr val="222E3C"/>
            </a:solidFill>
            <a:prstDash val="lgDash"/>
          </a:ln>
        </p:spPr>
        <p:txBody>
          <a:bodyPr wrap="square" lIns="0" tIns="0" rIns="0" bIns="0" rtlCol="0"/>
          <a:lstStyle/>
          <a:p>
            <a:endParaRPr/>
          </a:p>
        </p:txBody>
      </p:sp>
      <p:sp>
        <p:nvSpPr>
          <p:cNvPr id="9" name="object 9"/>
          <p:cNvSpPr txBox="1"/>
          <p:nvPr/>
        </p:nvSpPr>
        <p:spPr>
          <a:xfrm>
            <a:off x="2336545" y="1812036"/>
            <a:ext cx="5938520" cy="228092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25" dirty="0">
                <a:solidFill>
                  <a:srgbClr val="222E3C"/>
                </a:solidFill>
                <a:latin typeface="Trebuchet MS"/>
                <a:cs typeface="Trebuchet MS"/>
              </a:rPr>
              <a:t>Distributes </a:t>
            </a:r>
            <a:r>
              <a:rPr sz="2000" spc="-70" dirty="0">
                <a:solidFill>
                  <a:srgbClr val="222E3C"/>
                </a:solidFill>
                <a:latin typeface="Trebuchet MS"/>
                <a:cs typeface="Trebuchet MS"/>
              </a:rPr>
              <a:t>traffic </a:t>
            </a:r>
            <a:r>
              <a:rPr sz="2000" spc="-15" dirty="0">
                <a:solidFill>
                  <a:srgbClr val="222E3C"/>
                </a:solidFill>
                <a:latin typeface="Trebuchet MS"/>
                <a:cs typeface="Trebuchet MS"/>
              </a:rPr>
              <a:t>across </a:t>
            </a:r>
            <a:r>
              <a:rPr sz="2000" spc="-40" dirty="0">
                <a:solidFill>
                  <a:srgbClr val="222E3C"/>
                </a:solidFill>
                <a:latin typeface="Trebuchet MS"/>
                <a:cs typeface="Trebuchet MS"/>
              </a:rPr>
              <a:t>multiple </a:t>
            </a:r>
            <a:r>
              <a:rPr sz="2000" spc="45" dirty="0">
                <a:solidFill>
                  <a:srgbClr val="222E3C"/>
                </a:solidFill>
                <a:latin typeface="Trebuchet MS"/>
                <a:cs typeface="Trebuchet MS"/>
              </a:rPr>
              <a:t>EC2 </a:t>
            </a:r>
            <a:r>
              <a:rPr sz="2000" spc="-55" dirty="0">
                <a:solidFill>
                  <a:srgbClr val="222E3C"/>
                </a:solidFill>
                <a:latin typeface="Trebuchet MS"/>
                <a:cs typeface="Trebuchet MS"/>
              </a:rPr>
              <a:t>instances,</a:t>
            </a:r>
            <a:r>
              <a:rPr sz="2000" spc="-430" dirty="0">
                <a:solidFill>
                  <a:srgbClr val="222E3C"/>
                </a:solidFill>
                <a:latin typeface="Trebuchet MS"/>
                <a:cs typeface="Trebuchet MS"/>
              </a:rPr>
              <a:t> </a:t>
            </a:r>
            <a:r>
              <a:rPr sz="2000" spc="-45" dirty="0">
                <a:solidFill>
                  <a:srgbClr val="222E3C"/>
                </a:solidFill>
                <a:latin typeface="Trebuchet MS"/>
                <a:cs typeface="Trebuchet MS"/>
              </a:rPr>
              <a:t>in  </a:t>
            </a:r>
            <a:r>
              <a:rPr sz="2000" spc="-40" dirty="0">
                <a:solidFill>
                  <a:srgbClr val="222E3C"/>
                </a:solidFill>
                <a:latin typeface="Trebuchet MS"/>
                <a:cs typeface="Trebuchet MS"/>
              </a:rPr>
              <a:t>multiple </a:t>
            </a:r>
            <a:r>
              <a:rPr sz="2000" spc="-55" dirty="0">
                <a:solidFill>
                  <a:srgbClr val="222E3C"/>
                </a:solidFill>
                <a:latin typeface="Trebuchet MS"/>
                <a:cs typeface="Trebuchet MS"/>
              </a:rPr>
              <a:t>Availability</a:t>
            </a:r>
            <a:r>
              <a:rPr sz="2000" spc="-105" dirty="0">
                <a:solidFill>
                  <a:srgbClr val="222E3C"/>
                </a:solidFill>
                <a:latin typeface="Trebuchet MS"/>
                <a:cs typeface="Trebuchet MS"/>
              </a:rPr>
              <a:t> </a:t>
            </a:r>
            <a:r>
              <a:rPr sz="2000" spc="20" dirty="0">
                <a:solidFill>
                  <a:srgbClr val="222E3C"/>
                </a:solidFill>
                <a:latin typeface="Trebuchet MS"/>
                <a:cs typeface="Trebuchet MS"/>
              </a:rPr>
              <a:t>Zones</a:t>
            </a:r>
            <a:endParaRPr sz="2000" dirty="0">
              <a:latin typeface="Trebuchet MS"/>
              <a:cs typeface="Trebuchet MS"/>
            </a:endParaRPr>
          </a:p>
          <a:p>
            <a:pPr marL="355600" indent="-342900">
              <a:lnSpc>
                <a:spcPct val="100000"/>
              </a:lnSpc>
              <a:spcBef>
                <a:spcPts val="480"/>
              </a:spcBef>
              <a:buFont typeface="Arial"/>
              <a:buChar char="•"/>
              <a:tabLst>
                <a:tab pos="354965" algn="l"/>
                <a:tab pos="355600" algn="l"/>
              </a:tabLst>
            </a:pPr>
            <a:r>
              <a:rPr sz="2000" spc="15" dirty="0">
                <a:solidFill>
                  <a:srgbClr val="222E3C"/>
                </a:solidFill>
                <a:latin typeface="Trebuchet MS"/>
                <a:cs typeface="Trebuchet MS"/>
              </a:rPr>
              <a:t>Supports </a:t>
            </a:r>
            <a:r>
              <a:rPr sz="2000" spc="-30" dirty="0">
                <a:solidFill>
                  <a:srgbClr val="222E3C"/>
                </a:solidFill>
                <a:latin typeface="Trebuchet MS"/>
                <a:cs typeface="Trebuchet MS"/>
              </a:rPr>
              <a:t>health </a:t>
            </a:r>
            <a:r>
              <a:rPr sz="2000" spc="-35" dirty="0">
                <a:solidFill>
                  <a:srgbClr val="222E3C"/>
                </a:solidFill>
                <a:latin typeface="Trebuchet MS"/>
                <a:cs typeface="Trebuchet MS"/>
              </a:rPr>
              <a:t>checks </a:t>
            </a:r>
            <a:r>
              <a:rPr sz="2000" spc="-5" dirty="0">
                <a:solidFill>
                  <a:srgbClr val="222E3C"/>
                </a:solidFill>
                <a:latin typeface="Trebuchet MS"/>
                <a:cs typeface="Trebuchet MS"/>
              </a:rPr>
              <a:t>to </a:t>
            </a:r>
            <a:r>
              <a:rPr sz="2000" spc="-55" dirty="0">
                <a:solidFill>
                  <a:srgbClr val="222E3C"/>
                </a:solidFill>
                <a:latin typeface="Trebuchet MS"/>
                <a:cs typeface="Trebuchet MS"/>
              </a:rPr>
              <a:t>detect</a:t>
            </a:r>
            <a:r>
              <a:rPr sz="2000" spc="-325" dirty="0">
                <a:solidFill>
                  <a:srgbClr val="222E3C"/>
                </a:solidFill>
                <a:latin typeface="Trebuchet MS"/>
                <a:cs typeface="Trebuchet MS"/>
              </a:rPr>
              <a:t> </a:t>
            </a:r>
            <a:r>
              <a:rPr sz="2000" spc="-20" dirty="0">
                <a:solidFill>
                  <a:srgbClr val="222E3C"/>
                </a:solidFill>
                <a:latin typeface="Trebuchet MS"/>
                <a:cs typeface="Trebuchet MS"/>
              </a:rPr>
              <a:t>unhealthy</a:t>
            </a:r>
            <a:endParaRPr sz="2000" dirty="0">
              <a:latin typeface="Trebuchet MS"/>
              <a:cs typeface="Trebuchet MS"/>
            </a:endParaRPr>
          </a:p>
          <a:p>
            <a:pPr marL="355600">
              <a:lnSpc>
                <a:spcPct val="100000"/>
              </a:lnSpc>
              <a:spcBef>
                <a:spcPts val="5"/>
              </a:spcBef>
            </a:pPr>
            <a:r>
              <a:rPr sz="2000" spc="30" dirty="0">
                <a:solidFill>
                  <a:srgbClr val="222E3C"/>
                </a:solidFill>
                <a:latin typeface="Trebuchet MS"/>
                <a:cs typeface="Trebuchet MS"/>
              </a:rPr>
              <a:t>Amazon </a:t>
            </a:r>
            <a:r>
              <a:rPr sz="2000" spc="45" dirty="0">
                <a:solidFill>
                  <a:srgbClr val="222E3C"/>
                </a:solidFill>
                <a:latin typeface="Trebuchet MS"/>
                <a:cs typeface="Trebuchet MS"/>
              </a:rPr>
              <a:t>EC2</a:t>
            </a:r>
            <a:r>
              <a:rPr sz="2000" spc="-170" dirty="0">
                <a:solidFill>
                  <a:srgbClr val="222E3C"/>
                </a:solidFill>
                <a:latin typeface="Trebuchet MS"/>
                <a:cs typeface="Trebuchet MS"/>
              </a:rPr>
              <a:t> </a:t>
            </a:r>
            <a:r>
              <a:rPr sz="2000" spc="-30" dirty="0">
                <a:solidFill>
                  <a:srgbClr val="222E3C"/>
                </a:solidFill>
                <a:latin typeface="Trebuchet MS"/>
                <a:cs typeface="Trebuchet MS"/>
              </a:rPr>
              <a:t>instances</a:t>
            </a:r>
            <a:endParaRPr sz="2000" dirty="0">
              <a:latin typeface="Trebuchet MS"/>
              <a:cs typeface="Trebuchet MS"/>
            </a:endParaRPr>
          </a:p>
          <a:p>
            <a:pPr marL="355600" marR="55244" indent="-342900">
              <a:lnSpc>
                <a:spcPct val="100000"/>
              </a:lnSpc>
              <a:spcBef>
                <a:spcPts val="480"/>
              </a:spcBef>
              <a:buFont typeface="Arial"/>
              <a:buChar char="•"/>
              <a:tabLst>
                <a:tab pos="354965" algn="l"/>
                <a:tab pos="355600" algn="l"/>
              </a:tabLst>
            </a:pPr>
            <a:r>
              <a:rPr sz="2000" spc="15" dirty="0">
                <a:solidFill>
                  <a:srgbClr val="222E3C"/>
                </a:solidFill>
                <a:latin typeface="Trebuchet MS"/>
                <a:cs typeface="Trebuchet MS"/>
              </a:rPr>
              <a:t>Supports</a:t>
            </a:r>
            <a:r>
              <a:rPr sz="2000" spc="-65" dirty="0">
                <a:solidFill>
                  <a:srgbClr val="222E3C"/>
                </a:solidFill>
                <a:latin typeface="Trebuchet MS"/>
                <a:cs typeface="Trebuchet MS"/>
              </a:rPr>
              <a:t> </a:t>
            </a:r>
            <a:r>
              <a:rPr sz="2000" spc="-30" dirty="0">
                <a:solidFill>
                  <a:srgbClr val="222E3C"/>
                </a:solidFill>
                <a:latin typeface="Trebuchet MS"/>
                <a:cs typeface="Trebuchet MS"/>
              </a:rPr>
              <a:t>the</a:t>
            </a:r>
            <a:r>
              <a:rPr sz="2000" spc="-70" dirty="0">
                <a:solidFill>
                  <a:srgbClr val="222E3C"/>
                </a:solidFill>
                <a:latin typeface="Trebuchet MS"/>
                <a:cs typeface="Trebuchet MS"/>
              </a:rPr>
              <a:t> </a:t>
            </a:r>
            <a:r>
              <a:rPr sz="2000" spc="-5" dirty="0">
                <a:solidFill>
                  <a:srgbClr val="222E3C"/>
                </a:solidFill>
                <a:latin typeface="Trebuchet MS"/>
                <a:cs typeface="Trebuchet MS"/>
              </a:rPr>
              <a:t>routing</a:t>
            </a:r>
            <a:r>
              <a:rPr sz="2000" spc="-90" dirty="0">
                <a:solidFill>
                  <a:srgbClr val="222E3C"/>
                </a:solidFill>
                <a:latin typeface="Trebuchet MS"/>
                <a:cs typeface="Trebuchet MS"/>
              </a:rPr>
              <a:t> </a:t>
            </a:r>
            <a:r>
              <a:rPr sz="2000" spc="10" dirty="0">
                <a:solidFill>
                  <a:srgbClr val="222E3C"/>
                </a:solidFill>
                <a:latin typeface="Trebuchet MS"/>
                <a:cs typeface="Trebuchet MS"/>
              </a:rPr>
              <a:t>and</a:t>
            </a:r>
            <a:r>
              <a:rPr sz="2000" spc="-80" dirty="0">
                <a:solidFill>
                  <a:srgbClr val="222E3C"/>
                </a:solidFill>
                <a:latin typeface="Trebuchet MS"/>
                <a:cs typeface="Trebuchet MS"/>
              </a:rPr>
              <a:t> </a:t>
            </a:r>
            <a:r>
              <a:rPr sz="2000" spc="-10" dirty="0">
                <a:solidFill>
                  <a:srgbClr val="222E3C"/>
                </a:solidFill>
                <a:latin typeface="Trebuchet MS"/>
                <a:cs typeface="Trebuchet MS"/>
              </a:rPr>
              <a:t>load</a:t>
            </a:r>
            <a:r>
              <a:rPr sz="2000" spc="-80" dirty="0">
                <a:solidFill>
                  <a:srgbClr val="222E3C"/>
                </a:solidFill>
                <a:latin typeface="Trebuchet MS"/>
                <a:cs typeface="Trebuchet MS"/>
              </a:rPr>
              <a:t> </a:t>
            </a:r>
            <a:r>
              <a:rPr sz="2000" spc="-15" dirty="0">
                <a:solidFill>
                  <a:srgbClr val="222E3C"/>
                </a:solidFill>
                <a:latin typeface="Trebuchet MS"/>
                <a:cs typeface="Trebuchet MS"/>
              </a:rPr>
              <a:t>balancing</a:t>
            </a:r>
            <a:r>
              <a:rPr sz="2000" spc="-65" dirty="0">
                <a:solidFill>
                  <a:srgbClr val="222E3C"/>
                </a:solidFill>
                <a:latin typeface="Trebuchet MS"/>
                <a:cs typeface="Trebuchet MS"/>
              </a:rPr>
              <a:t> </a:t>
            </a:r>
            <a:r>
              <a:rPr sz="2000" spc="10" dirty="0">
                <a:solidFill>
                  <a:srgbClr val="222E3C"/>
                </a:solidFill>
                <a:latin typeface="Trebuchet MS"/>
                <a:cs typeface="Trebuchet MS"/>
              </a:rPr>
              <a:t>of</a:t>
            </a:r>
            <a:r>
              <a:rPr sz="2000" spc="-80" dirty="0">
                <a:solidFill>
                  <a:srgbClr val="222E3C"/>
                </a:solidFill>
                <a:latin typeface="Trebuchet MS"/>
                <a:cs typeface="Trebuchet MS"/>
              </a:rPr>
              <a:t> </a:t>
            </a:r>
            <a:r>
              <a:rPr sz="2000" spc="-55" dirty="0">
                <a:solidFill>
                  <a:srgbClr val="222E3C"/>
                </a:solidFill>
                <a:latin typeface="Trebuchet MS"/>
                <a:cs typeface="Trebuchet MS"/>
              </a:rPr>
              <a:t>HTTP,  </a:t>
            </a:r>
            <a:r>
              <a:rPr sz="2000" spc="-20" dirty="0">
                <a:solidFill>
                  <a:srgbClr val="222E3C"/>
                </a:solidFill>
                <a:latin typeface="Trebuchet MS"/>
                <a:cs typeface="Trebuchet MS"/>
              </a:rPr>
              <a:t>HTTPS, </a:t>
            </a:r>
            <a:r>
              <a:rPr sz="2000" spc="-5" dirty="0">
                <a:solidFill>
                  <a:srgbClr val="222E3C"/>
                </a:solidFill>
                <a:latin typeface="Trebuchet MS"/>
                <a:cs typeface="Trebuchet MS"/>
              </a:rPr>
              <a:t>SSL, </a:t>
            </a:r>
            <a:r>
              <a:rPr sz="2000" spc="10" dirty="0">
                <a:solidFill>
                  <a:srgbClr val="222E3C"/>
                </a:solidFill>
                <a:latin typeface="Trebuchet MS"/>
                <a:cs typeface="Trebuchet MS"/>
              </a:rPr>
              <a:t>and </a:t>
            </a:r>
            <a:r>
              <a:rPr sz="2000" spc="-5" dirty="0">
                <a:solidFill>
                  <a:srgbClr val="222E3C"/>
                </a:solidFill>
                <a:latin typeface="Trebuchet MS"/>
                <a:cs typeface="Trebuchet MS"/>
              </a:rPr>
              <a:t>TCP </a:t>
            </a:r>
            <a:r>
              <a:rPr sz="2000" spc="-70" dirty="0">
                <a:solidFill>
                  <a:srgbClr val="222E3C"/>
                </a:solidFill>
                <a:latin typeface="Trebuchet MS"/>
                <a:cs typeface="Trebuchet MS"/>
              </a:rPr>
              <a:t>traffic </a:t>
            </a:r>
            <a:r>
              <a:rPr sz="2000" spc="-5" dirty="0">
                <a:solidFill>
                  <a:srgbClr val="222E3C"/>
                </a:solidFill>
                <a:latin typeface="Trebuchet MS"/>
                <a:cs typeface="Trebuchet MS"/>
              </a:rPr>
              <a:t>to </a:t>
            </a:r>
            <a:r>
              <a:rPr sz="2000" spc="30" dirty="0">
                <a:solidFill>
                  <a:srgbClr val="222E3C"/>
                </a:solidFill>
                <a:latin typeface="Trebuchet MS"/>
                <a:cs typeface="Trebuchet MS"/>
              </a:rPr>
              <a:t>Amazon </a:t>
            </a:r>
            <a:r>
              <a:rPr sz="2000" spc="45" dirty="0">
                <a:solidFill>
                  <a:srgbClr val="222E3C"/>
                </a:solidFill>
                <a:latin typeface="Trebuchet MS"/>
                <a:cs typeface="Trebuchet MS"/>
              </a:rPr>
              <a:t>EC2  </a:t>
            </a:r>
            <a:r>
              <a:rPr sz="2000" spc="-30" dirty="0">
                <a:solidFill>
                  <a:srgbClr val="222E3C"/>
                </a:solidFill>
                <a:latin typeface="Trebuchet MS"/>
                <a:cs typeface="Trebuchet MS"/>
              </a:rPr>
              <a:t>instances</a:t>
            </a:r>
            <a:endParaRPr sz="2000" dirty="0">
              <a:latin typeface="Trebuchet MS"/>
              <a:cs typeface="Trebuchet MS"/>
            </a:endParaRPr>
          </a:p>
        </p:txBody>
      </p:sp>
      <p:sp>
        <p:nvSpPr>
          <p:cNvPr id="10" name="object 10"/>
          <p:cNvSpPr/>
          <p:nvPr/>
        </p:nvSpPr>
        <p:spPr>
          <a:xfrm>
            <a:off x="840105" y="2015108"/>
            <a:ext cx="1096010" cy="1000125"/>
          </a:xfrm>
          <a:custGeom>
            <a:avLst/>
            <a:gdLst/>
            <a:ahLst/>
            <a:cxnLst/>
            <a:rect l="l" t="t" r="r" b="b"/>
            <a:pathLst>
              <a:path w="1096010" h="1000125">
                <a:moveTo>
                  <a:pt x="997584"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4"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4" y="0"/>
                </a:lnTo>
                <a:close/>
              </a:path>
            </a:pathLst>
          </a:custGeom>
          <a:solidFill>
            <a:srgbClr val="FFFFFF"/>
          </a:solidFill>
        </p:spPr>
        <p:txBody>
          <a:bodyPr wrap="square" lIns="0" tIns="0" rIns="0" bIns="0" rtlCol="0"/>
          <a:lstStyle/>
          <a:p>
            <a:endParaRPr/>
          </a:p>
        </p:txBody>
      </p:sp>
      <p:sp>
        <p:nvSpPr>
          <p:cNvPr id="11" name="object 11"/>
          <p:cNvSpPr/>
          <p:nvPr/>
        </p:nvSpPr>
        <p:spPr>
          <a:xfrm>
            <a:off x="840105"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4"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4" y="999744"/>
                </a:lnTo>
                <a:lnTo>
                  <a:pt x="98158" y="999744"/>
                </a:lnTo>
                <a:lnTo>
                  <a:pt x="59948" y="992030"/>
                </a:lnTo>
                <a:lnTo>
                  <a:pt x="28748" y="970994"/>
                </a:lnTo>
                <a:lnTo>
                  <a:pt x="7713" y="939790"/>
                </a:lnTo>
                <a:lnTo>
                  <a:pt x="0" y="901573"/>
                </a:lnTo>
                <a:lnTo>
                  <a:pt x="0" y="98171"/>
                </a:lnTo>
                <a:close/>
              </a:path>
            </a:pathLst>
          </a:custGeom>
          <a:ln w="19050">
            <a:solidFill>
              <a:srgbClr val="F7971F"/>
            </a:solidFill>
            <a:prstDash val="lgDash"/>
          </a:ln>
        </p:spPr>
        <p:txBody>
          <a:bodyPr wrap="square" lIns="0" tIns="0" rIns="0" bIns="0" rtlCol="0"/>
          <a:lstStyle/>
          <a:p>
            <a:endParaRPr/>
          </a:p>
        </p:txBody>
      </p:sp>
      <p:sp>
        <p:nvSpPr>
          <p:cNvPr id="12" name="object 12"/>
          <p:cNvSpPr/>
          <p:nvPr/>
        </p:nvSpPr>
        <p:spPr>
          <a:xfrm>
            <a:off x="628650" y="3105911"/>
            <a:ext cx="1590294" cy="91061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811783" y="3214623"/>
            <a:ext cx="1078865" cy="513715"/>
          </a:xfrm>
          <a:prstGeom prst="rect">
            <a:avLst/>
          </a:prstGeom>
        </p:spPr>
        <p:txBody>
          <a:bodyPr vert="horz" wrap="square" lIns="0" tIns="12700" rIns="0" bIns="0" rtlCol="0">
            <a:spAutoFit/>
          </a:bodyPr>
          <a:lstStyle/>
          <a:p>
            <a:pPr marL="107950" marR="5080" indent="-95250">
              <a:lnSpc>
                <a:spcPct val="100000"/>
              </a:lnSpc>
              <a:spcBef>
                <a:spcPts val="100"/>
              </a:spcBef>
            </a:pPr>
            <a:r>
              <a:rPr sz="1600" spc="-40" dirty="0">
                <a:solidFill>
                  <a:srgbClr val="222E3C"/>
                </a:solidFill>
                <a:latin typeface="Trebuchet MS"/>
                <a:cs typeface="Trebuchet MS"/>
              </a:rPr>
              <a:t>Elastic</a:t>
            </a:r>
            <a:r>
              <a:rPr sz="1600" spc="-155" dirty="0">
                <a:solidFill>
                  <a:srgbClr val="222E3C"/>
                </a:solidFill>
                <a:latin typeface="Trebuchet MS"/>
                <a:cs typeface="Trebuchet MS"/>
              </a:rPr>
              <a:t> </a:t>
            </a:r>
            <a:r>
              <a:rPr sz="1600" spc="10" dirty="0">
                <a:solidFill>
                  <a:srgbClr val="222E3C"/>
                </a:solidFill>
                <a:latin typeface="Trebuchet MS"/>
                <a:cs typeface="Trebuchet MS"/>
              </a:rPr>
              <a:t>Load  </a:t>
            </a:r>
            <a:r>
              <a:rPr sz="1600" spc="-10" dirty="0">
                <a:solidFill>
                  <a:srgbClr val="222E3C"/>
                </a:solidFill>
                <a:latin typeface="Trebuchet MS"/>
                <a:cs typeface="Trebuchet MS"/>
              </a:rPr>
              <a:t>Balancing</a:t>
            </a:r>
            <a:endParaRPr sz="1600" dirty="0">
              <a:latin typeface="Trebuchet MS"/>
              <a:cs typeface="Trebuchet MS"/>
            </a:endParaRPr>
          </a:p>
        </p:txBody>
      </p:sp>
      <p:sp>
        <p:nvSpPr>
          <p:cNvPr id="14" name="object 14"/>
          <p:cNvSpPr/>
          <p:nvPr/>
        </p:nvSpPr>
        <p:spPr>
          <a:xfrm>
            <a:off x="1104900" y="2167127"/>
            <a:ext cx="582930" cy="699516"/>
          </a:xfrm>
          <a:prstGeom prst="rect">
            <a:avLst/>
          </a:prstGeom>
          <a:blipFill>
            <a:blip r:embed="rId4" cstate="print"/>
            <a:stretch>
              <a:fillRect/>
            </a:stretch>
          </a:blipFill>
        </p:spPr>
        <p:txBody>
          <a:bodyPr wrap="square" lIns="0" tIns="0" rIns="0" bIns="0" rtlCol="0"/>
          <a:lstStyle/>
          <a:p>
            <a:endParaRPr/>
          </a:p>
        </p:txBody>
      </p:sp>
      <p:sp>
        <p:nvSpPr>
          <p:cNvPr id="15" name="object 15"/>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16" name="object 16"/>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2364758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26401"/>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330263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Amazon CloudWatch</a:t>
            </a:r>
          </a:p>
        </p:txBody>
      </p:sp>
      <p:sp>
        <p:nvSpPr>
          <p:cNvPr id="5" name="object 5"/>
          <p:cNvSpPr/>
          <p:nvPr/>
        </p:nvSpPr>
        <p:spPr>
          <a:xfrm>
            <a:off x="270890" y="1248536"/>
            <a:ext cx="8620125" cy="3313429"/>
          </a:xfrm>
          <a:custGeom>
            <a:avLst/>
            <a:gdLst/>
            <a:ahLst/>
            <a:cxnLst/>
            <a:rect l="l" t="t" r="r" b="b"/>
            <a:pathLst>
              <a:path w="8620125" h="3313429">
                <a:moveTo>
                  <a:pt x="8114537"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3"/>
                </a:lnTo>
                <a:lnTo>
                  <a:pt x="8513396" y="3237321"/>
                </a:lnTo>
                <a:lnTo>
                  <a:pt x="8543899" y="3206815"/>
                </a:lnTo>
                <a:lnTo>
                  <a:pt x="8569928" y="3172314"/>
                </a:lnTo>
                <a:lnTo>
                  <a:pt x="8591005" y="3134295"/>
                </a:lnTo>
                <a:lnTo>
                  <a:pt x="8606652" y="3093237"/>
                </a:lnTo>
                <a:lnTo>
                  <a:pt x="8616391" y="3049619"/>
                </a:lnTo>
                <a:lnTo>
                  <a:pt x="8619743" y="3003918"/>
                </a:lnTo>
                <a:lnTo>
                  <a:pt x="8619743" y="505205"/>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7" y="0"/>
                </a:lnTo>
                <a:close/>
              </a:path>
            </a:pathLst>
          </a:custGeom>
          <a:solidFill>
            <a:srgbClr val="36C1B1"/>
          </a:solidFill>
        </p:spPr>
        <p:txBody>
          <a:bodyPr wrap="square" lIns="0" tIns="0" rIns="0" bIns="0" rtlCol="0"/>
          <a:lstStyle/>
          <a:p>
            <a:endParaRPr/>
          </a:p>
        </p:txBody>
      </p:sp>
      <p:sp>
        <p:nvSpPr>
          <p:cNvPr id="6" name="object 6"/>
          <p:cNvSpPr/>
          <p:nvPr/>
        </p:nvSpPr>
        <p:spPr>
          <a:xfrm>
            <a:off x="270890" y="1248536"/>
            <a:ext cx="8620125" cy="3313429"/>
          </a:xfrm>
          <a:custGeom>
            <a:avLst/>
            <a:gdLst/>
            <a:ahLst/>
            <a:cxnLst/>
            <a:rect l="l" t="t" r="r" b="b"/>
            <a:pathLst>
              <a:path w="8620125" h="3313429">
                <a:moveTo>
                  <a:pt x="309245" y="0"/>
                </a:moveTo>
                <a:lnTo>
                  <a:pt x="8114537" y="0"/>
                </a:lnTo>
                <a:lnTo>
                  <a:pt x="8163192" y="2312"/>
                </a:lnTo>
                <a:lnTo>
                  <a:pt x="8210539" y="9109"/>
                </a:lnTo>
                <a:lnTo>
                  <a:pt x="8256365" y="20178"/>
                </a:lnTo>
                <a:lnTo>
                  <a:pt x="8300459" y="35309"/>
                </a:lnTo>
                <a:lnTo>
                  <a:pt x="8342609" y="54288"/>
                </a:lnTo>
                <a:lnTo>
                  <a:pt x="8382604" y="76905"/>
                </a:lnTo>
                <a:lnTo>
                  <a:pt x="8420232" y="102947"/>
                </a:lnTo>
                <a:lnTo>
                  <a:pt x="8455281" y="132203"/>
                </a:lnTo>
                <a:lnTo>
                  <a:pt x="8487540" y="164462"/>
                </a:lnTo>
                <a:lnTo>
                  <a:pt x="8516796" y="199511"/>
                </a:lnTo>
                <a:lnTo>
                  <a:pt x="8542838" y="237139"/>
                </a:lnTo>
                <a:lnTo>
                  <a:pt x="8565455" y="277134"/>
                </a:lnTo>
                <a:lnTo>
                  <a:pt x="8584434" y="319284"/>
                </a:lnTo>
                <a:lnTo>
                  <a:pt x="8599565" y="363378"/>
                </a:lnTo>
                <a:lnTo>
                  <a:pt x="8610634" y="409204"/>
                </a:lnTo>
                <a:lnTo>
                  <a:pt x="8617431" y="456551"/>
                </a:lnTo>
                <a:lnTo>
                  <a:pt x="8619743" y="505205"/>
                </a:lnTo>
                <a:lnTo>
                  <a:pt x="8619743" y="3003918"/>
                </a:lnTo>
                <a:lnTo>
                  <a:pt x="8616391" y="3049619"/>
                </a:lnTo>
                <a:lnTo>
                  <a:pt x="8606652" y="3093237"/>
                </a:lnTo>
                <a:lnTo>
                  <a:pt x="8591005" y="3134295"/>
                </a:lnTo>
                <a:lnTo>
                  <a:pt x="8569928" y="3172314"/>
                </a:lnTo>
                <a:lnTo>
                  <a:pt x="8543899" y="3206815"/>
                </a:lnTo>
                <a:lnTo>
                  <a:pt x="8513396" y="3237321"/>
                </a:lnTo>
                <a:lnTo>
                  <a:pt x="8478896" y="3263353"/>
                </a:lnTo>
                <a:lnTo>
                  <a:pt x="8440879" y="3284433"/>
                </a:lnTo>
                <a:lnTo>
                  <a:pt x="8399821" y="3300082"/>
                </a:lnTo>
                <a:lnTo>
                  <a:pt x="8356202" y="3309822"/>
                </a:lnTo>
                <a:lnTo>
                  <a:pt x="8310499"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58364" y="1330928"/>
            <a:ext cx="6228080" cy="2361565"/>
          </a:xfrm>
          <a:custGeom>
            <a:avLst/>
            <a:gdLst/>
            <a:ahLst/>
            <a:cxnLst/>
            <a:rect l="l" t="t" r="r" b="b"/>
            <a:pathLst>
              <a:path w="6228080" h="2361565">
                <a:moveTo>
                  <a:pt x="5995924" y="0"/>
                </a:moveTo>
                <a:lnTo>
                  <a:pt x="231902" y="0"/>
                </a:lnTo>
                <a:lnTo>
                  <a:pt x="185146" y="4708"/>
                </a:lnTo>
                <a:lnTo>
                  <a:pt x="141606" y="18214"/>
                </a:lnTo>
                <a:lnTo>
                  <a:pt x="102213" y="39587"/>
                </a:lnTo>
                <a:lnTo>
                  <a:pt x="67897" y="67897"/>
                </a:lnTo>
                <a:lnTo>
                  <a:pt x="39587" y="102213"/>
                </a:lnTo>
                <a:lnTo>
                  <a:pt x="18214" y="141606"/>
                </a:lnTo>
                <a:lnTo>
                  <a:pt x="4708" y="185146"/>
                </a:lnTo>
                <a:lnTo>
                  <a:pt x="0" y="231901"/>
                </a:lnTo>
                <a:lnTo>
                  <a:pt x="0" y="2129535"/>
                </a:lnTo>
                <a:lnTo>
                  <a:pt x="4708" y="2176280"/>
                </a:lnTo>
                <a:lnTo>
                  <a:pt x="18214" y="2219814"/>
                </a:lnTo>
                <a:lnTo>
                  <a:pt x="39587" y="2259207"/>
                </a:lnTo>
                <a:lnTo>
                  <a:pt x="67897" y="2293526"/>
                </a:lnTo>
                <a:lnTo>
                  <a:pt x="102213" y="2321840"/>
                </a:lnTo>
                <a:lnTo>
                  <a:pt x="141606" y="2343218"/>
                </a:lnTo>
                <a:lnTo>
                  <a:pt x="185146" y="2356727"/>
                </a:lnTo>
                <a:lnTo>
                  <a:pt x="231902" y="2361438"/>
                </a:lnTo>
                <a:lnTo>
                  <a:pt x="5995924" y="2361438"/>
                </a:lnTo>
                <a:lnTo>
                  <a:pt x="6042679" y="2356727"/>
                </a:lnTo>
                <a:lnTo>
                  <a:pt x="6086219" y="2343218"/>
                </a:lnTo>
                <a:lnTo>
                  <a:pt x="6125612" y="2321840"/>
                </a:lnTo>
                <a:lnTo>
                  <a:pt x="6159928" y="2293526"/>
                </a:lnTo>
                <a:lnTo>
                  <a:pt x="6188238" y="2259207"/>
                </a:lnTo>
                <a:lnTo>
                  <a:pt x="6209611" y="2219814"/>
                </a:lnTo>
                <a:lnTo>
                  <a:pt x="6223117" y="2176280"/>
                </a:lnTo>
                <a:lnTo>
                  <a:pt x="6227826" y="2129535"/>
                </a:lnTo>
                <a:lnTo>
                  <a:pt x="6227826" y="231901"/>
                </a:lnTo>
                <a:lnTo>
                  <a:pt x="6223117" y="185146"/>
                </a:lnTo>
                <a:lnTo>
                  <a:pt x="6209611" y="141606"/>
                </a:lnTo>
                <a:lnTo>
                  <a:pt x="6188238" y="102213"/>
                </a:lnTo>
                <a:lnTo>
                  <a:pt x="6159928" y="67897"/>
                </a:lnTo>
                <a:lnTo>
                  <a:pt x="6125612" y="39587"/>
                </a:lnTo>
                <a:lnTo>
                  <a:pt x="6086219" y="18214"/>
                </a:lnTo>
                <a:lnTo>
                  <a:pt x="6042679" y="4708"/>
                </a:lnTo>
                <a:lnTo>
                  <a:pt x="5995924" y="0"/>
                </a:lnTo>
                <a:close/>
              </a:path>
            </a:pathLst>
          </a:custGeom>
          <a:solidFill>
            <a:srgbClr val="FFFFFF"/>
          </a:solidFill>
        </p:spPr>
        <p:txBody>
          <a:bodyPr wrap="square" lIns="0" tIns="0" rIns="0" bIns="0" rtlCol="0"/>
          <a:lstStyle/>
          <a:p>
            <a:endParaRPr/>
          </a:p>
        </p:txBody>
      </p:sp>
      <p:sp>
        <p:nvSpPr>
          <p:cNvPr id="8" name="object 8"/>
          <p:cNvSpPr/>
          <p:nvPr/>
        </p:nvSpPr>
        <p:spPr>
          <a:xfrm>
            <a:off x="2158364" y="1320652"/>
            <a:ext cx="6228080" cy="2361565"/>
          </a:xfrm>
          <a:custGeom>
            <a:avLst/>
            <a:gdLst/>
            <a:ahLst/>
            <a:cxnLst/>
            <a:rect l="l" t="t" r="r" b="b"/>
            <a:pathLst>
              <a:path w="6228080" h="2361565">
                <a:moveTo>
                  <a:pt x="0" y="231901"/>
                </a:moveTo>
                <a:lnTo>
                  <a:pt x="4708" y="185146"/>
                </a:lnTo>
                <a:lnTo>
                  <a:pt x="18214" y="141606"/>
                </a:lnTo>
                <a:lnTo>
                  <a:pt x="39587" y="102213"/>
                </a:lnTo>
                <a:lnTo>
                  <a:pt x="67897" y="67897"/>
                </a:lnTo>
                <a:lnTo>
                  <a:pt x="102213" y="39587"/>
                </a:lnTo>
                <a:lnTo>
                  <a:pt x="141606" y="18214"/>
                </a:lnTo>
                <a:lnTo>
                  <a:pt x="185146" y="4708"/>
                </a:lnTo>
                <a:lnTo>
                  <a:pt x="231902" y="0"/>
                </a:lnTo>
                <a:lnTo>
                  <a:pt x="5995924" y="0"/>
                </a:lnTo>
                <a:lnTo>
                  <a:pt x="6042679" y="4708"/>
                </a:lnTo>
                <a:lnTo>
                  <a:pt x="6086219" y="18214"/>
                </a:lnTo>
                <a:lnTo>
                  <a:pt x="6125612" y="39587"/>
                </a:lnTo>
                <a:lnTo>
                  <a:pt x="6159928" y="67897"/>
                </a:lnTo>
                <a:lnTo>
                  <a:pt x="6188238" y="102213"/>
                </a:lnTo>
                <a:lnTo>
                  <a:pt x="6209611" y="141606"/>
                </a:lnTo>
                <a:lnTo>
                  <a:pt x="6223117" y="185146"/>
                </a:lnTo>
                <a:lnTo>
                  <a:pt x="6227826" y="231901"/>
                </a:lnTo>
                <a:lnTo>
                  <a:pt x="6227826" y="2129535"/>
                </a:lnTo>
                <a:lnTo>
                  <a:pt x="6223117" y="2176280"/>
                </a:lnTo>
                <a:lnTo>
                  <a:pt x="6209611" y="2219814"/>
                </a:lnTo>
                <a:lnTo>
                  <a:pt x="6188238" y="2259207"/>
                </a:lnTo>
                <a:lnTo>
                  <a:pt x="6159928" y="2293526"/>
                </a:lnTo>
                <a:lnTo>
                  <a:pt x="6125612" y="2321840"/>
                </a:lnTo>
                <a:lnTo>
                  <a:pt x="6086219" y="2343218"/>
                </a:lnTo>
                <a:lnTo>
                  <a:pt x="6042679" y="2356727"/>
                </a:lnTo>
                <a:lnTo>
                  <a:pt x="5995924" y="2361438"/>
                </a:lnTo>
                <a:lnTo>
                  <a:pt x="231902" y="2361438"/>
                </a:lnTo>
                <a:lnTo>
                  <a:pt x="185146" y="2356727"/>
                </a:lnTo>
                <a:lnTo>
                  <a:pt x="141606" y="2343218"/>
                </a:lnTo>
                <a:lnTo>
                  <a:pt x="102213" y="2321840"/>
                </a:lnTo>
                <a:lnTo>
                  <a:pt x="67897" y="2293526"/>
                </a:lnTo>
                <a:lnTo>
                  <a:pt x="39587" y="2259207"/>
                </a:lnTo>
                <a:lnTo>
                  <a:pt x="18214" y="2219814"/>
                </a:lnTo>
                <a:lnTo>
                  <a:pt x="4708" y="2176280"/>
                </a:lnTo>
                <a:lnTo>
                  <a:pt x="0" y="2129535"/>
                </a:lnTo>
                <a:lnTo>
                  <a:pt x="0" y="231901"/>
                </a:lnTo>
                <a:close/>
              </a:path>
            </a:pathLst>
          </a:custGeom>
          <a:ln w="19049">
            <a:solidFill>
              <a:srgbClr val="222E3C"/>
            </a:solidFill>
            <a:prstDash val="lgDash"/>
          </a:ln>
        </p:spPr>
        <p:txBody>
          <a:bodyPr wrap="square" lIns="0" tIns="0" rIns="0" bIns="0" rtlCol="0"/>
          <a:lstStyle/>
          <a:p>
            <a:endParaRPr/>
          </a:p>
        </p:txBody>
      </p:sp>
      <p:sp>
        <p:nvSpPr>
          <p:cNvPr id="9" name="object 9"/>
          <p:cNvSpPr txBox="1">
            <a:spLocks noGrp="1"/>
          </p:cNvSpPr>
          <p:nvPr>
            <p:ph type="body" idx="1"/>
          </p:nvPr>
        </p:nvSpPr>
        <p:spPr>
          <a:xfrm>
            <a:off x="457200" y="1451610"/>
            <a:ext cx="8229600" cy="1846659"/>
          </a:xfrm>
          <a:prstGeom prst="rect">
            <a:avLst/>
          </a:prstGeom>
        </p:spPr>
        <p:txBody>
          <a:bodyPr vert="horz" wrap="square" lIns="0" tIns="45720" rIns="0" bIns="0" rtlCol="0">
            <a:spAutoFit/>
          </a:bodyPr>
          <a:lstStyle/>
          <a:p>
            <a:pPr marL="1692275" marR="278765" indent="-342900">
              <a:lnSpc>
                <a:spcPts val="2050"/>
              </a:lnSpc>
              <a:spcBef>
                <a:spcPts val="360"/>
              </a:spcBef>
              <a:buFont typeface="Arial"/>
              <a:buChar char="•"/>
              <a:tabLst>
                <a:tab pos="1691639" algn="l"/>
                <a:tab pos="1692275" algn="l"/>
              </a:tabLst>
            </a:pPr>
            <a:r>
              <a:rPr sz="2000" spc="60" dirty="0">
                <a:latin typeface="Times New Roman" panose="02020603050405020304" pitchFamily="18" charset="0"/>
                <a:cs typeface="Times New Roman" panose="02020603050405020304" pitchFamily="18" charset="0"/>
              </a:rPr>
              <a:t>A</a:t>
            </a:r>
            <a:r>
              <a:rPr sz="2000" spc="-8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monitoring</a:t>
            </a:r>
            <a:r>
              <a:rPr sz="2000" spc="-95" dirty="0">
                <a:latin typeface="Times New Roman" panose="02020603050405020304" pitchFamily="18" charset="0"/>
                <a:cs typeface="Times New Roman" panose="02020603050405020304" pitchFamily="18" charset="0"/>
              </a:rPr>
              <a:t> </a:t>
            </a:r>
            <a:r>
              <a:rPr sz="2000" spc="-55" dirty="0">
                <a:latin typeface="Times New Roman" panose="02020603050405020304" pitchFamily="18" charset="0"/>
                <a:cs typeface="Times New Roman" panose="02020603050405020304" pitchFamily="18" charset="0"/>
              </a:rPr>
              <a:t>service</a:t>
            </a:r>
            <a:r>
              <a:rPr sz="2000" spc="-8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for</a:t>
            </a:r>
            <a:r>
              <a:rPr sz="2000" spc="-80" dirty="0">
                <a:latin typeface="Times New Roman" panose="02020603050405020304" pitchFamily="18" charset="0"/>
                <a:cs typeface="Times New Roman" panose="02020603050405020304" pitchFamily="18" charset="0"/>
              </a:rPr>
              <a:t> </a:t>
            </a:r>
            <a:r>
              <a:rPr sz="2000" spc="100" dirty="0">
                <a:latin typeface="Times New Roman" panose="02020603050405020304" pitchFamily="18" charset="0"/>
                <a:cs typeface="Times New Roman" panose="02020603050405020304" pitchFamily="18" charset="0"/>
              </a:rPr>
              <a:t>AWS</a:t>
            </a:r>
            <a:r>
              <a:rPr sz="2000" spc="-6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cloud</a:t>
            </a:r>
            <a:r>
              <a:rPr sz="2000" spc="-7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resources</a:t>
            </a:r>
            <a:r>
              <a:rPr sz="2000" spc="-8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and  </a:t>
            </a:r>
            <a:r>
              <a:rPr sz="2000" spc="-25" dirty="0">
                <a:latin typeface="Times New Roman" panose="02020603050405020304" pitchFamily="18" charset="0"/>
                <a:cs typeface="Times New Roman" panose="02020603050405020304" pitchFamily="18" charset="0"/>
              </a:rPr>
              <a:t>the </a:t>
            </a:r>
            <a:r>
              <a:rPr sz="2000" spc="-30" dirty="0">
                <a:latin typeface="Times New Roman" panose="02020603050405020304" pitchFamily="18" charset="0"/>
                <a:cs typeface="Times New Roman" panose="02020603050405020304" pitchFamily="18" charset="0"/>
              </a:rPr>
              <a:t>applications </a:t>
            </a:r>
            <a:r>
              <a:rPr sz="2000" spc="20" dirty="0">
                <a:latin typeface="Times New Roman" panose="02020603050405020304" pitchFamily="18" charset="0"/>
                <a:cs typeface="Times New Roman" panose="02020603050405020304" pitchFamily="18" charset="0"/>
              </a:rPr>
              <a:t>you </a:t>
            </a:r>
            <a:r>
              <a:rPr sz="2000" spc="-10" dirty="0">
                <a:latin typeface="Times New Roman" panose="02020603050405020304" pitchFamily="18" charset="0"/>
                <a:cs typeface="Times New Roman" panose="02020603050405020304" pitchFamily="18" charset="0"/>
              </a:rPr>
              <a:t>run </a:t>
            </a:r>
            <a:r>
              <a:rPr sz="2000" spc="50" dirty="0">
                <a:latin typeface="Times New Roman" panose="02020603050405020304" pitchFamily="18" charset="0"/>
                <a:cs typeface="Times New Roman" panose="02020603050405020304" pitchFamily="18" charset="0"/>
              </a:rPr>
              <a:t>on</a:t>
            </a:r>
            <a:r>
              <a:rPr sz="2000" spc="-385" dirty="0">
                <a:latin typeface="Times New Roman" panose="02020603050405020304" pitchFamily="18" charset="0"/>
                <a:cs typeface="Times New Roman" panose="02020603050405020304" pitchFamily="18" charset="0"/>
              </a:rPr>
              <a:t> </a:t>
            </a:r>
            <a:r>
              <a:rPr sz="2000" spc="100" dirty="0">
                <a:latin typeface="Times New Roman" panose="02020603050405020304" pitchFamily="18" charset="0"/>
                <a:cs typeface="Times New Roman" panose="02020603050405020304" pitchFamily="18" charset="0"/>
              </a:rPr>
              <a:t>AWS</a:t>
            </a:r>
          </a:p>
          <a:p>
            <a:pPr marL="1692275" marR="816610" indent="-342900">
              <a:lnSpc>
                <a:spcPts val="2050"/>
              </a:lnSpc>
              <a:spcBef>
                <a:spcPts val="459"/>
              </a:spcBef>
              <a:buFont typeface="Arial"/>
              <a:buChar char="•"/>
              <a:tabLst>
                <a:tab pos="1691639" algn="l"/>
                <a:tab pos="1692275" algn="l"/>
              </a:tabLst>
            </a:pPr>
            <a:r>
              <a:rPr sz="2000" spc="-55" dirty="0">
                <a:latin typeface="Times New Roman" panose="02020603050405020304" pitchFamily="18" charset="0"/>
                <a:cs typeface="Times New Roman" panose="02020603050405020304" pitchFamily="18" charset="0"/>
              </a:rPr>
              <a:t>Visibility </a:t>
            </a:r>
            <a:r>
              <a:rPr sz="2000" spc="-20" dirty="0">
                <a:latin typeface="Times New Roman" panose="02020603050405020304" pitchFamily="18" charset="0"/>
                <a:cs typeface="Times New Roman" panose="02020603050405020304" pitchFamily="18" charset="0"/>
              </a:rPr>
              <a:t>into </a:t>
            </a:r>
            <a:r>
              <a:rPr sz="2000" spc="-35" dirty="0">
                <a:latin typeface="Times New Roman" panose="02020603050405020304" pitchFamily="18" charset="0"/>
                <a:cs typeface="Times New Roman" panose="02020603050405020304" pitchFamily="18" charset="0"/>
              </a:rPr>
              <a:t>resource </a:t>
            </a:r>
            <a:r>
              <a:rPr sz="2000" spc="-70" dirty="0">
                <a:latin typeface="Times New Roman" panose="02020603050405020304" pitchFamily="18" charset="0"/>
                <a:cs typeface="Times New Roman" panose="02020603050405020304" pitchFamily="18" charset="0"/>
              </a:rPr>
              <a:t>utilization,</a:t>
            </a:r>
            <a:r>
              <a:rPr sz="2000" spc="-21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operational  </a:t>
            </a:r>
            <a:r>
              <a:rPr sz="2000" spc="-45" dirty="0">
                <a:latin typeface="Times New Roman" panose="02020603050405020304" pitchFamily="18" charset="0"/>
                <a:cs typeface="Times New Roman" panose="02020603050405020304" pitchFamily="18" charset="0"/>
              </a:rPr>
              <a:t>performance, </a:t>
            </a:r>
            <a:r>
              <a:rPr sz="2000" spc="10" dirty="0">
                <a:latin typeface="Times New Roman" panose="02020603050405020304" pitchFamily="18" charset="0"/>
                <a:cs typeface="Times New Roman" panose="02020603050405020304" pitchFamily="18" charset="0"/>
              </a:rPr>
              <a:t>and </a:t>
            </a:r>
            <a:r>
              <a:rPr sz="2000" spc="-45" dirty="0">
                <a:latin typeface="Times New Roman" panose="02020603050405020304" pitchFamily="18" charset="0"/>
                <a:cs typeface="Times New Roman" panose="02020603050405020304" pitchFamily="18" charset="0"/>
              </a:rPr>
              <a:t>overall </a:t>
            </a:r>
            <a:r>
              <a:rPr sz="2000" spc="15" dirty="0">
                <a:latin typeface="Times New Roman" panose="02020603050405020304" pitchFamily="18" charset="0"/>
                <a:cs typeface="Times New Roman" panose="02020603050405020304" pitchFamily="18" charset="0"/>
              </a:rPr>
              <a:t>demand</a:t>
            </a:r>
            <a:r>
              <a:rPr sz="2000" spc="-23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patterns</a:t>
            </a:r>
          </a:p>
          <a:p>
            <a:pPr marL="1692275" indent="-342900">
              <a:lnSpc>
                <a:spcPct val="100000"/>
              </a:lnSpc>
              <a:spcBef>
                <a:spcPts val="200"/>
              </a:spcBef>
              <a:buFont typeface="Arial"/>
              <a:buChar char="•"/>
              <a:tabLst>
                <a:tab pos="1691639" algn="l"/>
                <a:tab pos="1692275" algn="l"/>
              </a:tabLst>
            </a:pPr>
            <a:r>
              <a:rPr sz="2000" spc="20" dirty="0">
                <a:latin typeface="Times New Roman" panose="02020603050405020304" pitchFamily="18" charset="0"/>
                <a:cs typeface="Times New Roman" panose="02020603050405020304" pitchFamily="18" charset="0"/>
              </a:rPr>
              <a:t>Custom </a:t>
            </a:r>
            <a:r>
              <a:rPr sz="2000" spc="-40" dirty="0">
                <a:latin typeface="Times New Roman" panose="02020603050405020304" pitchFamily="18" charset="0"/>
                <a:cs typeface="Times New Roman" panose="02020603050405020304" pitchFamily="18" charset="0"/>
              </a:rPr>
              <a:t>application-specific </a:t>
            </a:r>
            <a:r>
              <a:rPr sz="2000" spc="-45" dirty="0">
                <a:latin typeface="Times New Roman" panose="02020603050405020304" pitchFamily="18" charset="0"/>
                <a:cs typeface="Times New Roman" panose="02020603050405020304" pitchFamily="18" charset="0"/>
              </a:rPr>
              <a:t>metrics </a:t>
            </a:r>
            <a:r>
              <a:rPr sz="2000" spc="10" dirty="0">
                <a:latin typeface="Times New Roman" panose="02020603050405020304" pitchFamily="18" charset="0"/>
                <a:cs typeface="Times New Roman" panose="02020603050405020304" pitchFamily="18" charset="0"/>
              </a:rPr>
              <a:t>of </a:t>
            </a:r>
            <a:r>
              <a:rPr sz="2000" spc="-5" dirty="0">
                <a:latin typeface="Times New Roman" panose="02020603050405020304" pitchFamily="18" charset="0"/>
                <a:cs typeface="Times New Roman" panose="02020603050405020304" pitchFamily="18" charset="0"/>
              </a:rPr>
              <a:t>your</a:t>
            </a:r>
            <a:r>
              <a:rPr sz="2000" spc="-370" dirty="0">
                <a:latin typeface="Times New Roman" panose="02020603050405020304" pitchFamily="18" charset="0"/>
                <a:cs typeface="Times New Roman" panose="02020603050405020304" pitchFamily="18" charset="0"/>
              </a:rPr>
              <a:t> </a:t>
            </a:r>
            <a:r>
              <a:rPr sz="2000" spc="35" dirty="0">
                <a:latin typeface="Times New Roman" panose="02020603050405020304" pitchFamily="18" charset="0"/>
                <a:cs typeface="Times New Roman" panose="02020603050405020304" pitchFamily="18" charset="0"/>
              </a:rPr>
              <a:t>own</a:t>
            </a:r>
          </a:p>
          <a:p>
            <a:pPr marL="1692275" marR="5080" indent="-342900">
              <a:lnSpc>
                <a:spcPts val="2050"/>
              </a:lnSpc>
              <a:spcBef>
                <a:spcPts val="490"/>
              </a:spcBef>
              <a:buFont typeface="Arial"/>
              <a:buChar char="•"/>
              <a:tabLst>
                <a:tab pos="1691639" algn="l"/>
                <a:tab pos="1692275" algn="l"/>
              </a:tabLst>
            </a:pPr>
            <a:r>
              <a:rPr sz="2000" spc="-30" dirty="0">
                <a:latin typeface="Times New Roman" panose="02020603050405020304" pitchFamily="18" charset="0"/>
                <a:cs typeface="Times New Roman" panose="02020603050405020304" pitchFamily="18" charset="0"/>
              </a:rPr>
              <a:t>Accessible </a:t>
            </a:r>
            <a:r>
              <a:rPr sz="2000" spc="-55" dirty="0">
                <a:latin typeface="Times New Roman" panose="02020603050405020304" pitchFamily="18" charset="0"/>
                <a:cs typeface="Times New Roman" panose="02020603050405020304" pitchFamily="18" charset="0"/>
              </a:rPr>
              <a:t>via </a:t>
            </a:r>
            <a:r>
              <a:rPr sz="2000" spc="100" dirty="0">
                <a:latin typeface="Times New Roman" panose="02020603050405020304" pitchFamily="18" charset="0"/>
                <a:cs typeface="Times New Roman" panose="02020603050405020304" pitchFamily="18" charset="0"/>
              </a:rPr>
              <a:t>AWS </a:t>
            </a:r>
            <a:r>
              <a:rPr sz="2000" spc="25" dirty="0">
                <a:latin typeface="Times New Roman" panose="02020603050405020304" pitchFamily="18" charset="0"/>
                <a:cs typeface="Times New Roman" panose="02020603050405020304" pitchFamily="18" charset="0"/>
              </a:rPr>
              <a:t>Management</a:t>
            </a:r>
            <a:r>
              <a:rPr sz="2000" spc="-385" dirty="0">
                <a:latin typeface="Times New Roman" panose="02020603050405020304" pitchFamily="18" charset="0"/>
                <a:cs typeface="Times New Roman" panose="02020603050405020304" pitchFamily="18" charset="0"/>
              </a:rPr>
              <a:t> </a:t>
            </a:r>
            <a:r>
              <a:rPr sz="2000" spc="-35" dirty="0">
                <a:latin typeface="Times New Roman" panose="02020603050405020304" pitchFamily="18" charset="0"/>
                <a:cs typeface="Times New Roman" panose="02020603050405020304" pitchFamily="18" charset="0"/>
              </a:rPr>
              <a:t>Console, </a:t>
            </a:r>
            <a:r>
              <a:rPr sz="2000" spc="-45" dirty="0">
                <a:latin typeface="Times New Roman" panose="02020603050405020304" pitchFamily="18" charset="0"/>
                <a:cs typeface="Times New Roman" panose="02020603050405020304" pitchFamily="18" charset="0"/>
              </a:rPr>
              <a:t>APIs, </a:t>
            </a:r>
            <a:r>
              <a:rPr sz="2000" spc="-15" dirty="0">
                <a:latin typeface="Times New Roman" panose="02020603050405020304" pitchFamily="18" charset="0"/>
                <a:cs typeface="Times New Roman" panose="02020603050405020304" pitchFamily="18" charset="0"/>
              </a:rPr>
              <a:t>SDK,  or</a:t>
            </a:r>
            <a:r>
              <a:rPr sz="2000" spc="-9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CLI</a:t>
            </a:r>
          </a:p>
        </p:txBody>
      </p:sp>
      <p:sp>
        <p:nvSpPr>
          <p:cNvPr id="10" name="object 10"/>
          <p:cNvSpPr/>
          <p:nvPr/>
        </p:nvSpPr>
        <p:spPr>
          <a:xfrm>
            <a:off x="840105" y="2015108"/>
            <a:ext cx="1096010" cy="1000125"/>
          </a:xfrm>
          <a:custGeom>
            <a:avLst/>
            <a:gdLst/>
            <a:ahLst/>
            <a:cxnLst/>
            <a:rect l="l" t="t" r="r" b="b"/>
            <a:pathLst>
              <a:path w="1096010" h="1000125">
                <a:moveTo>
                  <a:pt x="997584"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4"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4" y="0"/>
                </a:lnTo>
                <a:close/>
              </a:path>
            </a:pathLst>
          </a:custGeom>
          <a:solidFill>
            <a:srgbClr val="FFFFFF"/>
          </a:solidFill>
        </p:spPr>
        <p:txBody>
          <a:bodyPr wrap="square" lIns="0" tIns="0" rIns="0" bIns="0" rtlCol="0"/>
          <a:lstStyle/>
          <a:p>
            <a:endParaRPr/>
          </a:p>
        </p:txBody>
      </p:sp>
      <p:sp>
        <p:nvSpPr>
          <p:cNvPr id="11" name="object 11"/>
          <p:cNvSpPr/>
          <p:nvPr/>
        </p:nvSpPr>
        <p:spPr>
          <a:xfrm>
            <a:off x="840105"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4"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4" y="999744"/>
                </a:lnTo>
                <a:lnTo>
                  <a:pt x="98158" y="999744"/>
                </a:lnTo>
                <a:lnTo>
                  <a:pt x="59948" y="992030"/>
                </a:lnTo>
                <a:lnTo>
                  <a:pt x="28748" y="970994"/>
                </a:lnTo>
                <a:lnTo>
                  <a:pt x="7713" y="939790"/>
                </a:lnTo>
                <a:lnTo>
                  <a:pt x="0" y="901573"/>
                </a:lnTo>
                <a:lnTo>
                  <a:pt x="0" y="98171"/>
                </a:lnTo>
                <a:close/>
              </a:path>
            </a:pathLst>
          </a:custGeom>
          <a:ln w="19050">
            <a:solidFill>
              <a:srgbClr val="34823E"/>
            </a:solidFill>
            <a:prstDash val="lgDash"/>
          </a:ln>
        </p:spPr>
        <p:txBody>
          <a:bodyPr wrap="square" lIns="0" tIns="0" rIns="0" bIns="0" rtlCol="0"/>
          <a:lstStyle/>
          <a:p>
            <a:endParaRPr/>
          </a:p>
        </p:txBody>
      </p:sp>
      <p:sp>
        <p:nvSpPr>
          <p:cNvPr id="12" name="object 12"/>
          <p:cNvSpPr/>
          <p:nvPr/>
        </p:nvSpPr>
        <p:spPr>
          <a:xfrm>
            <a:off x="648462" y="2916910"/>
            <a:ext cx="1569847" cy="91061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832103" y="3025139"/>
            <a:ext cx="1111885" cy="513715"/>
          </a:xfrm>
          <a:prstGeom prst="rect">
            <a:avLst/>
          </a:prstGeom>
        </p:spPr>
        <p:txBody>
          <a:bodyPr vert="horz" wrap="square" lIns="0" tIns="12700" rIns="0" bIns="0" rtlCol="0">
            <a:spAutoFit/>
          </a:bodyPr>
          <a:lstStyle/>
          <a:p>
            <a:pPr algn="ctr">
              <a:lnSpc>
                <a:spcPct val="100000"/>
              </a:lnSpc>
              <a:spcBef>
                <a:spcPts val="100"/>
              </a:spcBef>
            </a:pPr>
            <a:r>
              <a:rPr sz="1600" spc="25" dirty="0">
                <a:solidFill>
                  <a:srgbClr val="222E3C"/>
                </a:solidFill>
                <a:latin typeface="Trebuchet MS"/>
                <a:cs typeface="Trebuchet MS"/>
              </a:rPr>
              <a:t>Amazon</a:t>
            </a:r>
            <a:endParaRPr sz="1600">
              <a:latin typeface="Trebuchet MS"/>
              <a:cs typeface="Trebuchet MS"/>
            </a:endParaRPr>
          </a:p>
          <a:p>
            <a:pPr algn="ctr">
              <a:lnSpc>
                <a:spcPct val="100000"/>
              </a:lnSpc>
            </a:pPr>
            <a:r>
              <a:rPr sz="1600" spc="-5" dirty="0">
                <a:solidFill>
                  <a:srgbClr val="222E3C"/>
                </a:solidFill>
                <a:latin typeface="Trebuchet MS"/>
                <a:cs typeface="Trebuchet MS"/>
              </a:rPr>
              <a:t>CloudWatch</a:t>
            </a:r>
            <a:endParaRPr sz="1600">
              <a:latin typeface="Trebuchet MS"/>
              <a:cs typeface="Trebuchet MS"/>
            </a:endParaRPr>
          </a:p>
        </p:txBody>
      </p:sp>
      <p:sp>
        <p:nvSpPr>
          <p:cNvPr id="14" name="object 14"/>
          <p:cNvSpPr/>
          <p:nvPr/>
        </p:nvSpPr>
        <p:spPr>
          <a:xfrm>
            <a:off x="1024127" y="2617997"/>
            <a:ext cx="763905" cy="192405"/>
          </a:xfrm>
          <a:custGeom>
            <a:avLst/>
            <a:gdLst/>
            <a:ahLst/>
            <a:cxnLst/>
            <a:rect l="l" t="t" r="r" b="b"/>
            <a:pathLst>
              <a:path w="763905" h="192405">
                <a:moveTo>
                  <a:pt x="383195" y="0"/>
                </a:moveTo>
                <a:lnTo>
                  <a:pt x="0" y="56584"/>
                </a:lnTo>
                <a:lnTo>
                  <a:pt x="383195" y="192152"/>
                </a:lnTo>
                <a:lnTo>
                  <a:pt x="763503" y="58015"/>
                </a:lnTo>
                <a:lnTo>
                  <a:pt x="763503" y="55987"/>
                </a:lnTo>
                <a:lnTo>
                  <a:pt x="383195" y="0"/>
                </a:lnTo>
                <a:close/>
              </a:path>
            </a:pathLst>
          </a:custGeom>
          <a:solidFill>
            <a:srgbClr val="B1CE8F"/>
          </a:solidFill>
        </p:spPr>
        <p:txBody>
          <a:bodyPr wrap="square" lIns="0" tIns="0" rIns="0" bIns="0" rtlCol="0"/>
          <a:lstStyle/>
          <a:p>
            <a:endParaRPr/>
          </a:p>
        </p:txBody>
      </p:sp>
      <p:sp>
        <p:nvSpPr>
          <p:cNvPr id="15" name="object 15"/>
          <p:cNvSpPr/>
          <p:nvPr/>
        </p:nvSpPr>
        <p:spPr>
          <a:xfrm>
            <a:off x="1292481" y="2086339"/>
            <a:ext cx="307340" cy="641350"/>
          </a:xfrm>
          <a:custGeom>
            <a:avLst/>
            <a:gdLst/>
            <a:ahLst/>
            <a:cxnLst/>
            <a:rect l="l" t="t" r="r" b="b"/>
            <a:pathLst>
              <a:path w="307340" h="641350">
                <a:moveTo>
                  <a:pt x="21262" y="0"/>
                </a:moveTo>
                <a:lnTo>
                  <a:pt x="0" y="0"/>
                </a:lnTo>
                <a:lnTo>
                  <a:pt x="0" y="641293"/>
                </a:lnTo>
                <a:lnTo>
                  <a:pt x="307024" y="569380"/>
                </a:lnTo>
                <a:lnTo>
                  <a:pt x="307024" y="110813"/>
                </a:lnTo>
                <a:lnTo>
                  <a:pt x="21262" y="0"/>
                </a:lnTo>
                <a:close/>
              </a:path>
            </a:pathLst>
          </a:custGeom>
          <a:solidFill>
            <a:srgbClr val="699F2D"/>
          </a:solidFill>
        </p:spPr>
        <p:txBody>
          <a:bodyPr wrap="square" lIns="0" tIns="0" rIns="0" bIns="0" rtlCol="0"/>
          <a:lstStyle/>
          <a:p>
            <a:endParaRPr/>
          </a:p>
        </p:txBody>
      </p:sp>
      <p:sp>
        <p:nvSpPr>
          <p:cNvPr id="16" name="object 16"/>
          <p:cNvSpPr/>
          <p:nvPr/>
        </p:nvSpPr>
        <p:spPr>
          <a:xfrm>
            <a:off x="1164749" y="2220726"/>
            <a:ext cx="229870" cy="467359"/>
          </a:xfrm>
          <a:custGeom>
            <a:avLst/>
            <a:gdLst/>
            <a:ahLst/>
            <a:cxnLst/>
            <a:rect l="l" t="t" r="r" b="b"/>
            <a:pathLst>
              <a:path w="229869" h="467360">
                <a:moveTo>
                  <a:pt x="0" y="0"/>
                </a:moveTo>
                <a:lnTo>
                  <a:pt x="0" y="466827"/>
                </a:lnTo>
                <a:lnTo>
                  <a:pt x="229682" y="426748"/>
                </a:lnTo>
                <a:lnTo>
                  <a:pt x="229682" y="50695"/>
                </a:lnTo>
                <a:lnTo>
                  <a:pt x="0" y="0"/>
                </a:lnTo>
                <a:close/>
              </a:path>
            </a:pathLst>
          </a:custGeom>
          <a:solidFill>
            <a:srgbClr val="699F2D"/>
          </a:solidFill>
        </p:spPr>
        <p:txBody>
          <a:bodyPr wrap="square" lIns="0" tIns="0" rIns="0" bIns="0" rtlCol="0"/>
          <a:lstStyle/>
          <a:p>
            <a:endParaRPr/>
          </a:p>
        </p:txBody>
      </p:sp>
      <p:sp>
        <p:nvSpPr>
          <p:cNvPr id="17" name="object 17"/>
          <p:cNvSpPr/>
          <p:nvPr/>
        </p:nvSpPr>
        <p:spPr>
          <a:xfrm>
            <a:off x="1325300" y="2205398"/>
            <a:ext cx="82550" cy="555625"/>
          </a:xfrm>
          <a:custGeom>
            <a:avLst/>
            <a:gdLst/>
            <a:ahLst/>
            <a:cxnLst/>
            <a:rect l="l" t="t" r="r" b="b"/>
            <a:pathLst>
              <a:path w="82550" h="555625">
                <a:moveTo>
                  <a:pt x="82022" y="0"/>
                </a:moveTo>
                <a:lnTo>
                  <a:pt x="0" y="24766"/>
                </a:lnTo>
                <a:lnTo>
                  <a:pt x="0" y="530479"/>
                </a:lnTo>
                <a:lnTo>
                  <a:pt x="82022" y="555246"/>
                </a:lnTo>
                <a:lnTo>
                  <a:pt x="82022" y="0"/>
                </a:lnTo>
                <a:close/>
              </a:path>
            </a:pathLst>
          </a:custGeom>
          <a:solidFill>
            <a:srgbClr val="435E25"/>
          </a:solidFill>
        </p:spPr>
        <p:txBody>
          <a:bodyPr wrap="square" lIns="0" tIns="0" rIns="0" bIns="0" rtlCol="0"/>
          <a:lstStyle/>
          <a:p>
            <a:endParaRPr/>
          </a:p>
        </p:txBody>
      </p:sp>
      <p:sp>
        <p:nvSpPr>
          <p:cNvPr id="18" name="object 18"/>
          <p:cNvSpPr/>
          <p:nvPr/>
        </p:nvSpPr>
        <p:spPr>
          <a:xfrm>
            <a:off x="1203420" y="2086339"/>
            <a:ext cx="89535" cy="640715"/>
          </a:xfrm>
          <a:custGeom>
            <a:avLst/>
            <a:gdLst/>
            <a:ahLst/>
            <a:cxnLst/>
            <a:rect l="l" t="t" r="r" b="b"/>
            <a:pathLst>
              <a:path w="89534" h="640714">
                <a:moveTo>
                  <a:pt x="89061" y="0"/>
                </a:moveTo>
                <a:lnTo>
                  <a:pt x="72223" y="0"/>
                </a:lnTo>
                <a:lnTo>
                  <a:pt x="0" y="35367"/>
                </a:lnTo>
                <a:lnTo>
                  <a:pt x="0" y="612992"/>
                </a:lnTo>
                <a:lnTo>
                  <a:pt x="89061" y="640115"/>
                </a:lnTo>
                <a:lnTo>
                  <a:pt x="89061" y="0"/>
                </a:lnTo>
                <a:close/>
              </a:path>
            </a:pathLst>
          </a:custGeom>
          <a:solidFill>
            <a:srgbClr val="435E25"/>
          </a:solidFill>
        </p:spPr>
        <p:txBody>
          <a:bodyPr wrap="square" lIns="0" tIns="0" rIns="0" bIns="0" rtlCol="0"/>
          <a:lstStyle/>
          <a:p>
            <a:endParaRPr/>
          </a:p>
        </p:txBody>
      </p:sp>
      <p:sp>
        <p:nvSpPr>
          <p:cNvPr id="19" name="object 19"/>
          <p:cNvSpPr/>
          <p:nvPr/>
        </p:nvSpPr>
        <p:spPr>
          <a:xfrm>
            <a:off x="1024127" y="2674581"/>
            <a:ext cx="383540" cy="270510"/>
          </a:xfrm>
          <a:custGeom>
            <a:avLst/>
            <a:gdLst/>
            <a:ahLst/>
            <a:cxnLst/>
            <a:rect l="l" t="t" r="r" b="b"/>
            <a:pathLst>
              <a:path w="383540" h="270510">
                <a:moveTo>
                  <a:pt x="0" y="0"/>
                </a:moveTo>
                <a:lnTo>
                  <a:pt x="0" y="78979"/>
                </a:lnTo>
                <a:lnTo>
                  <a:pt x="383195" y="269954"/>
                </a:lnTo>
                <a:lnTo>
                  <a:pt x="383195" y="135567"/>
                </a:lnTo>
                <a:lnTo>
                  <a:pt x="0" y="0"/>
                </a:lnTo>
                <a:close/>
              </a:path>
            </a:pathLst>
          </a:custGeom>
          <a:solidFill>
            <a:srgbClr val="435E25"/>
          </a:solidFill>
        </p:spPr>
        <p:txBody>
          <a:bodyPr wrap="square" lIns="0" tIns="0" rIns="0" bIns="0" rtlCol="0"/>
          <a:lstStyle/>
          <a:p>
            <a:endParaRPr/>
          </a:p>
        </p:txBody>
      </p:sp>
      <p:sp>
        <p:nvSpPr>
          <p:cNvPr id="20" name="object 20"/>
          <p:cNvSpPr/>
          <p:nvPr/>
        </p:nvSpPr>
        <p:spPr>
          <a:xfrm>
            <a:off x="1407323" y="2676013"/>
            <a:ext cx="380365" cy="268605"/>
          </a:xfrm>
          <a:custGeom>
            <a:avLst/>
            <a:gdLst/>
            <a:ahLst/>
            <a:cxnLst/>
            <a:rect l="l" t="t" r="r" b="b"/>
            <a:pathLst>
              <a:path w="380364" h="268605">
                <a:moveTo>
                  <a:pt x="380308" y="0"/>
                </a:moveTo>
                <a:lnTo>
                  <a:pt x="0" y="134136"/>
                </a:lnTo>
                <a:lnTo>
                  <a:pt x="0" y="268523"/>
                </a:lnTo>
                <a:lnTo>
                  <a:pt x="380308" y="79564"/>
                </a:lnTo>
                <a:lnTo>
                  <a:pt x="380308" y="0"/>
                </a:lnTo>
                <a:close/>
              </a:path>
            </a:pathLst>
          </a:custGeom>
          <a:solidFill>
            <a:srgbClr val="699F2D"/>
          </a:solidFill>
        </p:spPr>
        <p:txBody>
          <a:bodyPr wrap="square" lIns="0" tIns="0" rIns="0" bIns="0" rtlCol="0"/>
          <a:lstStyle/>
          <a:p>
            <a:endParaRPr/>
          </a:p>
        </p:txBody>
      </p:sp>
      <p:sp>
        <p:nvSpPr>
          <p:cNvPr id="21" name="object 21"/>
          <p:cNvSpPr/>
          <p:nvPr/>
        </p:nvSpPr>
        <p:spPr>
          <a:xfrm>
            <a:off x="1100298" y="2220726"/>
            <a:ext cx="64769" cy="467359"/>
          </a:xfrm>
          <a:custGeom>
            <a:avLst/>
            <a:gdLst/>
            <a:ahLst/>
            <a:cxnLst/>
            <a:rect l="l" t="t" r="r" b="b"/>
            <a:pathLst>
              <a:path w="64769" h="467360">
                <a:moveTo>
                  <a:pt x="64451" y="0"/>
                </a:moveTo>
                <a:lnTo>
                  <a:pt x="0" y="24766"/>
                </a:lnTo>
                <a:lnTo>
                  <a:pt x="0" y="446788"/>
                </a:lnTo>
                <a:lnTo>
                  <a:pt x="64451" y="466827"/>
                </a:lnTo>
                <a:lnTo>
                  <a:pt x="64451" y="0"/>
                </a:lnTo>
                <a:close/>
              </a:path>
            </a:pathLst>
          </a:custGeom>
          <a:solidFill>
            <a:srgbClr val="435E25"/>
          </a:solidFill>
        </p:spPr>
        <p:txBody>
          <a:bodyPr wrap="square" lIns="0" tIns="0" rIns="0" bIns="0" rtlCol="0"/>
          <a:lstStyle/>
          <a:p>
            <a:endParaRPr/>
          </a:p>
        </p:txBody>
      </p:sp>
      <p:sp>
        <p:nvSpPr>
          <p:cNvPr id="22" name="object 22"/>
          <p:cNvSpPr/>
          <p:nvPr/>
        </p:nvSpPr>
        <p:spPr>
          <a:xfrm>
            <a:off x="1407323" y="2204220"/>
            <a:ext cx="276860" cy="556895"/>
          </a:xfrm>
          <a:custGeom>
            <a:avLst/>
            <a:gdLst/>
            <a:ahLst/>
            <a:cxnLst/>
            <a:rect l="l" t="t" r="r" b="b"/>
            <a:pathLst>
              <a:path w="276860" h="556894">
                <a:moveTo>
                  <a:pt x="0" y="0"/>
                </a:moveTo>
                <a:lnTo>
                  <a:pt x="0" y="556424"/>
                </a:lnTo>
                <a:lnTo>
                  <a:pt x="276562" y="473894"/>
                </a:lnTo>
                <a:lnTo>
                  <a:pt x="276562" y="82529"/>
                </a:lnTo>
                <a:lnTo>
                  <a:pt x="0" y="0"/>
                </a:lnTo>
                <a:close/>
              </a:path>
            </a:pathLst>
          </a:custGeom>
          <a:solidFill>
            <a:srgbClr val="699F2D"/>
          </a:solidFill>
        </p:spPr>
        <p:txBody>
          <a:bodyPr wrap="square" lIns="0" tIns="0" rIns="0" bIns="0" rtlCol="0"/>
          <a:lstStyle/>
          <a:p>
            <a:endParaRPr/>
          </a:p>
        </p:txBody>
      </p:sp>
      <p:sp>
        <p:nvSpPr>
          <p:cNvPr id="23" name="object 23"/>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24" name="object 24"/>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158749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198903"/>
            <a:ext cx="1981200" cy="444352"/>
          </a:xfrm>
          <a:prstGeom prst="rect">
            <a:avLst/>
          </a:prstGeom>
        </p:spPr>
        <p:txBody>
          <a:bodyPr vert="horz" wrap="square" lIns="0" tIns="13335" rIns="0" bIns="0" rtlCol="0">
            <a:spAutoFit/>
          </a:bodyPr>
          <a:lstStyle/>
          <a:p>
            <a:pPr marL="12700">
              <a:lnSpc>
                <a:spcPct val="100000"/>
              </a:lnSpc>
              <a:spcBef>
                <a:spcPts val="105"/>
              </a:spcBef>
            </a:pPr>
            <a:r>
              <a:rPr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 Scaling</a:t>
            </a:r>
          </a:p>
        </p:txBody>
      </p:sp>
      <p:sp>
        <p:nvSpPr>
          <p:cNvPr id="5" name="object 5"/>
          <p:cNvSpPr/>
          <p:nvPr/>
        </p:nvSpPr>
        <p:spPr>
          <a:xfrm>
            <a:off x="278511" y="1248536"/>
            <a:ext cx="8620760" cy="3313429"/>
          </a:xfrm>
          <a:custGeom>
            <a:avLst/>
            <a:gdLst/>
            <a:ahLst/>
            <a:cxnLst/>
            <a:rect l="l" t="t" r="r" b="b"/>
            <a:pathLst>
              <a:path w="8620760" h="3313429">
                <a:moveTo>
                  <a:pt x="8115300"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1261" y="3313176"/>
                </a:lnTo>
                <a:lnTo>
                  <a:pt x="8356964" y="3309822"/>
                </a:lnTo>
                <a:lnTo>
                  <a:pt x="8400583" y="3300082"/>
                </a:lnTo>
                <a:lnTo>
                  <a:pt x="8441641" y="3284433"/>
                </a:lnTo>
                <a:lnTo>
                  <a:pt x="8479658" y="3263354"/>
                </a:lnTo>
                <a:lnTo>
                  <a:pt x="8514158" y="3237322"/>
                </a:lnTo>
                <a:lnTo>
                  <a:pt x="8544661" y="3206817"/>
                </a:lnTo>
                <a:lnTo>
                  <a:pt x="8570690" y="3172317"/>
                </a:lnTo>
                <a:lnTo>
                  <a:pt x="8591767" y="3134300"/>
                </a:lnTo>
                <a:lnTo>
                  <a:pt x="8607414" y="3093244"/>
                </a:lnTo>
                <a:lnTo>
                  <a:pt x="8617153" y="3049628"/>
                </a:lnTo>
                <a:lnTo>
                  <a:pt x="8620506" y="3003931"/>
                </a:lnTo>
                <a:lnTo>
                  <a:pt x="8620506" y="505205"/>
                </a:lnTo>
                <a:lnTo>
                  <a:pt x="8618193" y="456551"/>
                </a:lnTo>
                <a:lnTo>
                  <a:pt x="8611396" y="409204"/>
                </a:lnTo>
                <a:lnTo>
                  <a:pt x="8600327" y="363378"/>
                </a:lnTo>
                <a:lnTo>
                  <a:pt x="8585196" y="319284"/>
                </a:lnTo>
                <a:lnTo>
                  <a:pt x="8566217" y="277134"/>
                </a:lnTo>
                <a:lnTo>
                  <a:pt x="8543600" y="237139"/>
                </a:lnTo>
                <a:lnTo>
                  <a:pt x="8517558" y="199511"/>
                </a:lnTo>
                <a:lnTo>
                  <a:pt x="8488302" y="164462"/>
                </a:lnTo>
                <a:lnTo>
                  <a:pt x="8456043" y="132203"/>
                </a:lnTo>
                <a:lnTo>
                  <a:pt x="8420994" y="102947"/>
                </a:lnTo>
                <a:lnTo>
                  <a:pt x="8383366" y="76905"/>
                </a:lnTo>
                <a:lnTo>
                  <a:pt x="8343371" y="54288"/>
                </a:lnTo>
                <a:lnTo>
                  <a:pt x="8301221" y="35309"/>
                </a:lnTo>
                <a:lnTo>
                  <a:pt x="8257127" y="20178"/>
                </a:lnTo>
                <a:lnTo>
                  <a:pt x="8211301" y="9109"/>
                </a:lnTo>
                <a:lnTo>
                  <a:pt x="8163954" y="2312"/>
                </a:lnTo>
                <a:lnTo>
                  <a:pt x="8115300" y="0"/>
                </a:lnTo>
                <a:close/>
              </a:path>
            </a:pathLst>
          </a:custGeom>
          <a:solidFill>
            <a:srgbClr val="36C1B1"/>
          </a:solidFill>
        </p:spPr>
        <p:txBody>
          <a:bodyPr wrap="square" lIns="0" tIns="0" rIns="0" bIns="0" rtlCol="0"/>
          <a:lstStyle/>
          <a:p>
            <a:endParaRPr/>
          </a:p>
        </p:txBody>
      </p:sp>
      <p:sp>
        <p:nvSpPr>
          <p:cNvPr id="6" name="object 6"/>
          <p:cNvSpPr/>
          <p:nvPr/>
        </p:nvSpPr>
        <p:spPr>
          <a:xfrm>
            <a:off x="278511" y="1248536"/>
            <a:ext cx="8620760" cy="3313429"/>
          </a:xfrm>
          <a:custGeom>
            <a:avLst/>
            <a:gdLst/>
            <a:ahLst/>
            <a:cxnLst/>
            <a:rect l="l" t="t" r="r" b="b"/>
            <a:pathLst>
              <a:path w="8620760" h="3313429">
                <a:moveTo>
                  <a:pt x="309245" y="0"/>
                </a:moveTo>
                <a:lnTo>
                  <a:pt x="8115300" y="0"/>
                </a:lnTo>
                <a:lnTo>
                  <a:pt x="8163954" y="2312"/>
                </a:lnTo>
                <a:lnTo>
                  <a:pt x="8211301" y="9109"/>
                </a:lnTo>
                <a:lnTo>
                  <a:pt x="8257127" y="20178"/>
                </a:lnTo>
                <a:lnTo>
                  <a:pt x="8301221" y="35309"/>
                </a:lnTo>
                <a:lnTo>
                  <a:pt x="8343371" y="54288"/>
                </a:lnTo>
                <a:lnTo>
                  <a:pt x="8383366" y="76905"/>
                </a:lnTo>
                <a:lnTo>
                  <a:pt x="8420994" y="102947"/>
                </a:lnTo>
                <a:lnTo>
                  <a:pt x="8456043" y="132203"/>
                </a:lnTo>
                <a:lnTo>
                  <a:pt x="8488302" y="164462"/>
                </a:lnTo>
                <a:lnTo>
                  <a:pt x="8517558" y="199511"/>
                </a:lnTo>
                <a:lnTo>
                  <a:pt x="8543600" y="237139"/>
                </a:lnTo>
                <a:lnTo>
                  <a:pt x="8566217" y="277134"/>
                </a:lnTo>
                <a:lnTo>
                  <a:pt x="8585196" y="319284"/>
                </a:lnTo>
                <a:lnTo>
                  <a:pt x="8600327" y="363378"/>
                </a:lnTo>
                <a:lnTo>
                  <a:pt x="8611396" y="409204"/>
                </a:lnTo>
                <a:lnTo>
                  <a:pt x="8618193" y="456551"/>
                </a:lnTo>
                <a:lnTo>
                  <a:pt x="8620506" y="505205"/>
                </a:lnTo>
                <a:lnTo>
                  <a:pt x="8620506" y="3003931"/>
                </a:lnTo>
                <a:lnTo>
                  <a:pt x="8617153" y="3049628"/>
                </a:lnTo>
                <a:lnTo>
                  <a:pt x="8607414" y="3093244"/>
                </a:lnTo>
                <a:lnTo>
                  <a:pt x="8591767" y="3134300"/>
                </a:lnTo>
                <a:lnTo>
                  <a:pt x="8570690" y="3172317"/>
                </a:lnTo>
                <a:lnTo>
                  <a:pt x="8544661" y="3206817"/>
                </a:lnTo>
                <a:lnTo>
                  <a:pt x="8514158" y="3237322"/>
                </a:lnTo>
                <a:lnTo>
                  <a:pt x="8479658" y="3263354"/>
                </a:lnTo>
                <a:lnTo>
                  <a:pt x="8441641" y="3284433"/>
                </a:lnTo>
                <a:lnTo>
                  <a:pt x="8400583" y="3300082"/>
                </a:lnTo>
                <a:lnTo>
                  <a:pt x="8356964" y="3309822"/>
                </a:lnTo>
                <a:lnTo>
                  <a:pt x="8311261"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65985" y="1711070"/>
            <a:ext cx="6228080" cy="2361565"/>
          </a:xfrm>
          <a:custGeom>
            <a:avLst/>
            <a:gdLst/>
            <a:ahLst/>
            <a:cxnLst/>
            <a:rect l="l" t="t" r="r" b="b"/>
            <a:pathLst>
              <a:path w="6228080" h="2361565">
                <a:moveTo>
                  <a:pt x="5995923" y="0"/>
                </a:moveTo>
                <a:lnTo>
                  <a:pt x="231901" y="0"/>
                </a:lnTo>
                <a:lnTo>
                  <a:pt x="185146" y="4708"/>
                </a:lnTo>
                <a:lnTo>
                  <a:pt x="141606" y="18214"/>
                </a:lnTo>
                <a:lnTo>
                  <a:pt x="102213" y="39587"/>
                </a:lnTo>
                <a:lnTo>
                  <a:pt x="67897" y="67897"/>
                </a:lnTo>
                <a:lnTo>
                  <a:pt x="39587" y="102213"/>
                </a:lnTo>
                <a:lnTo>
                  <a:pt x="18214" y="141606"/>
                </a:lnTo>
                <a:lnTo>
                  <a:pt x="4708" y="185146"/>
                </a:lnTo>
                <a:lnTo>
                  <a:pt x="0" y="231901"/>
                </a:lnTo>
                <a:lnTo>
                  <a:pt x="0" y="2129535"/>
                </a:lnTo>
                <a:lnTo>
                  <a:pt x="4708" y="2176280"/>
                </a:lnTo>
                <a:lnTo>
                  <a:pt x="18214" y="2219814"/>
                </a:lnTo>
                <a:lnTo>
                  <a:pt x="39587" y="2259207"/>
                </a:lnTo>
                <a:lnTo>
                  <a:pt x="67897" y="2293526"/>
                </a:lnTo>
                <a:lnTo>
                  <a:pt x="102213" y="2321840"/>
                </a:lnTo>
                <a:lnTo>
                  <a:pt x="141606" y="2343218"/>
                </a:lnTo>
                <a:lnTo>
                  <a:pt x="185146" y="2356727"/>
                </a:lnTo>
                <a:lnTo>
                  <a:pt x="231901" y="2361438"/>
                </a:lnTo>
                <a:lnTo>
                  <a:pt x="5995923" y="2361438"/>
                </a:lnTo>
                <a:lnTo>
                  <a:pt x="6042679" y="2356727"/>
                </a:lnTo>
                <a:lnTo>
                  <a:pt x="6086219" y="2343218"/>
                </a:lnTo>
                <a:lnTo>
                  <a:pt x="6125612" y="2321840"/>
                </a:lnTo>
                <a:lnTo>
                  <a:pt x="6159928" y="2293526"/>
                </a:lnTo>
                <a:lnTo>
                  <a:pt x="6188238" y="2259207"/>
                </a:lnTo>
                <a:lnTo>
                  <a:pt x="6209611" y="2219814"/>
                </a:lnTo>
                <a:lnTo>
                  <a:pt x="6223117" y="2176280"/>
                </a:lnTo>
                <a:lnTo>
                  <a:pt x="6227825" y="2129535"/>
                </a:lnTo>
                <a:lnTo>
                  <a:pt x="6227825" y="231901"/>
                </a:lnTo>
                <a:lnTo>
                  <a:pt x="6223117" y="185146"/>
                </a:lnTo>
                <a:lnTo>
                  <a:pt x="6209611" y="141606"/>
                </a:lnTo>
                <a:lnTo>
                  <a:pt x="6188238" y="102213"/>
                </a:lnTo>
                <a:lnTo>
                  <a:pt x="6159928" y="67897"/>
                </a:lnTo>
                <a:lnTo>
                  <a:pt x="6125612" y="39587"/>
                </a:lnTo>
                <a:lnTo>
                  <a:pt x="6086219" y="18214"/>
                </a:lnTo>
                <a:lnTo>
                  <a:pt x="6042679" y="4708"/>
                </a:lnTo>
                <a:lnTo>
                  <a:pt x="5995923" y="0"/>
                </a:lnTo>
                <a:close/>
              </a:path>
            </a:pathLst>
          </a:custGeom>
          <a:solidFill>
            <a:srgbClr val="FFFFFF"/>
          </a:solidFill>
        </p:spPr>
        <p:txBody>
          <a:bodyPr wrap="square" lIns="0" tIns="0" rIns="0" bIns="0" rtlCol="0"/>
          <a:lstStyle/>
          <a:p>
            <a:endParaRPr/>
          </a:p>
        </p:txBody>
      </p:sp>
      <p:sp>
        <p:nvSpPr>
          <p:cNvPr id="8" name="object 8"/>
          <p:cNvSpPr/>
          <p:nvPr/>
        </p:nvSpPr>
        <p:spPr>
          <a:xfrm>
            <a:off x="2165985" y="1711070"/>
            <a:ext cx="6228080" cy="2361565"/>
          </a:xfrm>
          <a:custGeom>
            <a:avLst/>
            <a:gdLst/>
            <a:ahLst/>
            <a:cxnLst/>
            <a:rect l="l" t="t" r="r" b="b"/>
            <a:pathLst>
              <a:path w="6228080" h="2361565">
                <a:moveTo>
                  <a:pt x="0" y="231901"/>
                </a:moveTo>
                <a:lnTo>
                  <a:pt x="4708" y="185146"/>
                </a:lnTo>
                <a:lnTo>
                  <a:pt x="18214" y="141606"/>
                </a:lnTo>
                <a:lnTo>
                  <a:pt x="39587" y="102213"/>
                </a:lnTo>
                <a:lnTo>
                  <a:pt x="67897" y="67897"/>
                </a:lnTo>
                <a:lnTo>
                  <a:pt x="102213" y="39587"/>
                </a:lnTo>
                <a:lnTo>
                  <a:pt x="141606" y="18214"/>
                </a:lnTo>
                <a:lnTo>
                  <a:pt x="185146" y="4708"/>
                </a:lnTo>
                <a:lnTo>
                  <a:pt x="231901" y="0"/>
                </a:lnTo>
                <a:lnTo>
                  <a:pt x="5995923" y="0"/>
                </a:lnTo>
                <a:lnTo>
                  <a:pt x="6042679" y="4708"/>
                </a:lnTo>
                <a:lnTo>
                  <a:pt x="6086219" y="18214"/>
                </a:lnTo>
                <a:lnTo>
                  <a:pt x="6125612" y="39587"/>
                </a:lnTo>
                <a:lnTo>
                  <a:pt x="6159928" y="67897"/>
                </a:lnTo>
                <a:lnTo>
                  <a:pt x="6188238" y="102213"/>
                </a:lnTo>
                <a:lnTo>
                  <a:pt x="6209611" y="141606"/>
                </a:lnTo>
                <a:lnTo>
                  <a:pt x="6223117" y="185146"/>
                </a:lnTo>
                <a:lnTo>
                  <a:pt x="6227825" y="231901"/>
                </a:lnTo>
                <a:lnTo>
                  <a:pt x="6227825" y="2129535"/>
                </a:lnTo>
                <a:lnTo>
                  <a:pt x="6223117" y="2176280"/>
                </a:lnTo>
                <a:lnTo>
                  <a:pt x="6209611" y="2219814"/>
                </a:lnTo>
                <a:lnTo>
                  <a:pt x="6188238" y="2259207"/>
                </a:lnTo>
                <a:lnTo>
                  <a:pt x="6159928" y="2293526"/>
                </a:lnTo>
                <a:lnTo>
                  <a:pt x="6125612" y="2321840"/>
                </a:lnTo>
                <a:lnTo>
                  <a:pt x="6086219" y="2343218"/>
                </a:lnTo>
                <a:lnTo>
                  <a:pt x="6042679" y="2356727"/>
                </a:lnTo>
                <a:lnTo>
                  <a:pt x="5995923" y="2361438"/>
                </a:lnTo>
                <a:lnTo>
                  <a:pt x="231901" y="2361438"/>
                </a:lnTo>
                <a:lnTo>
                  <a:pt x="185146" y="2356727"/>
                </a:lnTo>
                <a:lnTo>
                  <a:pt x="141606" y="2343218"/>
                </a:lnTo>
                <a:lnTo>
                  <a:pt x="102213" y="2321840"/>
                </a:lnTo>
                <a:lnTo>
                  <a:pt x="67897" y="2293526"/>
                </a:lnTo>
                <a:lnTo>
                  <a:pt x="39587" y="2259207"/>
                </a:lnTo>
                <a:lnTo>
                  <a:pt x="18214" y="2219814"/>
                </a:lnTo>
                <a:lnTo>
                  <a:pt x="4708" y="2176280"/>
                </a:lnTo>
                <a:lnTo>
                  <a:pt x="0" y="2129535"/>
                </a:lnTo>
                <a:lnTo>
                  <a:pt x="0" y="231901"/>
                </a:lnTo>
                <a:close/>
              </a:path>
            </a:pathLst>
          </a:custGeom>
          <a:ln w="19050">
            <a:solidFill>
              <a:srgbClr val="222E3C"/>
            </a:solidFill>
            <a:prstDash val="lgDash"/>
          </a:ln>
        </p:spPr>
        <p:txBody>
          <a:bodyPr wrap="square" lIns="0" tIns="0" rIns="0" bIns="0" rtlCol="0"/>
          <a:lstStyle/>
          <a:p>
            <a:endParaRPr/>
          </a:p>
        </p:txBody>
      </p:sp>
      <p:sp>
        <p:nvSpPr>
          <p:cNvPr id="9" name="object 9"/>
          <p:cNvSpPr/>
          <p:nvPr/>
        </p:nvSpPr>
        <p:spPr>
          <a:xfrm>
            <a:off x="848486" y="2015108"/>
            <a:ext cx="1096010" cy="1000125"/>
          </a:xfrm>
          <a:custGeom>
            <a:avLst/>
            <a:gdLst/>
            <a:ahLst/>
            <a:cxnLst/>
            <a:rect l="l" t="t" r="r" b="b"/>
            <a:pathLst>
              <a:path w="1096010" h="1000125">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10" name="object 10"/>
          <p:cNvSpPr/>
          <p:nvPr/>
        </p:nvSpPr>
        <p:spPr>
          <a:xfrm>
            <a:off x="848486"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ln w="19050">
            <a:solidFill>
              <a:srgbClr val="F7971F"/>
            </a:solidFill>
            <a:prstDash val="lgDash"/>
          </a:ln>
        </p:spPr>
        <p:txBody>
          <a:bodyPr wrap="square" lIns="0" tIns="0" rIns="0" bIns="0" rtlCol="0"/>
          <a:lstStyle/>
          <a:p>
            <a:endParaRPr/>
          </a:p>
        </p:txBody>
      </p:sp>
      <p:sp>
        <p:nvSpPr>
          <p:cNvPr id="11" name="object 11"/>
          <p:cNvSpPr/>
          <p:nvPr/>
        </p:nvSpPr>
        <p:spPr>
          <a:xfrm>
            <a:off x="869441" y="3085338"/>
            <a:ext cx="1118857" cy="910615"/>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1052575" y="1861007"/>
            <a:ext cx="6939280" cy="2215991"/>
          </a:xfrm>
          <a:prstGeom prst="rect">
            <a:avLst/>
          </a:prstGeom>
        </p:spPr>
        <p:txBody>
          <a:bodyPr vert="horz" wrap="square" lIns="0" tIns="73660" rIns="0" bIns="0" rtlCol="0">
            <a:spAutoFit/>
          </a:bodyPr>
          <a:lstStyle/>
          <a:p>
            <a:pPr marL="1755139" indent="-342900">
              <a:lnSpc>
                <a:spcPct val="100000"/>
              </a:lnSpc>
              <a:spcBef>
                <a:spcPts val="580"/>
              </a:spcBef>
              <a:buFont typeface="Arial"/>
              <a:buChar char="•"/>
              <a:tabLst>
                <a:tab pos="1754505" algn="l"/>
                <a:tab pos="1755139" algn="l"/>
              </a:tabLst>
            </a:pPr>
            <a:r>
              <a:rPr sz="2000" spc="-25" dirty="0">
                <a:solidFill>
                  <a:srgbClr val="222E3C"/>
                </a:solidFill>
                <a:latin typeface="Times New Roman" panose="02020603050405020304" pitchFamily="18" charset="0"/>
                <a:cs typeface="Times New Roman" panose="02020603050405020304" pitchFamily="18" charset="0"/>
              </a:rPr>
              <a:t>Scale </a:t>
            </a:r>
            <a:r>
              <a:rPr sz="2000" spc="-10" dirty="0">
                <a:solidFill>
                  <a:srgbClr val="222E3C"/>
                </a:solidFill>
                <a:latin typeface="Times New Roman" panose="02020603050405020304" pitchFamily="18" charset="0"/>
                <a:cs typeface="Times New Roman" panose="02020603050405020304" pitchFamily="18" charset="0"/>
              </a:rPr>
              <a:t>your </a:t>
            </a:r>
            <a:r>
              <a:rPr sz="2000" spc="30" dirty="0">
                <a:solidFill>
                  <a:srgbClr val="222E3C"/>
                </a:solidFill>
                <a:latin typeface="Times New Roman" panose="02020603050405020304" pitchFamily="18" charset="0"/>
                <a:cs typeface="Times New Roman" panose="02020603050405020304" pitchFamily="18" charset="0"/>
              </a:rPr>
              <a:t>Amazon </a:t>
            </a:r>
            <a:r>
              <a:rPr sz="2000" spc="45" dirty="0">
                <a:solidFill>
                  <a:srgbClr val="222E3C"/>
                </a:solidFill>
                <a:latin typeface="Times New Roman" panose="02020603050405020304" pitchFamily="18" charset="0"/>
                <a:cs typeface="Times New Roman" panose="02020603050405020304" pitchFamily="18" charset="0"/>
              </a:rPr>
              <a:t>EC2 </a:t>
            </a:r>
            <a:r>
              <a:rPr sz="2000" spc="-55" dirty="0">
                <a:solidFill>
                  <a:srgbClr val="222E3C"/>
                </a:solidFill>
                <a:latin typeface="Times New Roman" panose="02020603050405020304" pitchFamily="18" charset="0"/>
                <a:cs typeface="Times New Roman" panose="02020603050405020304" pitchFamily="18" charset="0"/>
              </a:rPr>
              <a:t>capacity</a:t>
            </a:r>
            <a:r>
              <a:rPr sz="2000" spc="-425" dirty="0">
                <a:solidFill>
                  <a:srgbClr val="222E3C"/>
                </a:solidFill>
                <a:latin typeface="Times New Roman" panose="02020603050405020304" pitchFamily="18" charset="0"/>
                <a:cs typeface="Times New Roman" panose="02020603050405020304" pitchFamily="18" charset="0"/>
              </a:rPr>
              <a:t> </a:t>
            </a:r>
            <a:r>
              <a:rPr sz="2000" spc="-40" dirty="0">
                <a:solidFill>
                  <a:srgbClr val="222E3C"/>
                </a:solidFill>
                <a:latin typeface="Times New Roman" panose="02020603050405020304" pitchFamily="18" charset="0"/>
                <a:cs typeface="Times New Roman" panose="02020603050405020304" pitchFamily="18" charset="0"/>
              </a:rPr>
              <a:t>automatically</a:t>
            </a:r>
            <a:endParaRPr sz="2000" dirty="0">
              <a:latin typeface="Times New Roman" panose="02020603050405020304" pitchFamily="18" charset="0"/>
              <a:cs typeface="Times New Roman" panose="02020603050405020304" pitchFamily="18" charset="0"/>
            </a:endParaRPr>
          </a:p>
          <a:p>
            <a:pPr marL="1755139" marR="359410" indent="-342900">
              <a:lnSpc>
                <a:spcPct val="100000"/>
              </a:lnSpc>
              <a:spcBef>
                <a:spcPts val="480"/>
              </a:spcBef>
              <a:buFont typeface="Arial"/>
              <a:buChar char="•"/>
              <a:tabLst>
                <a:tab pos="1754505" algn="l"/>
                <a:tab pos="1755139" algn="l"/>
              </a:tabLst>
            </a:pPr>
            <a:r>
              <a:rPr sz="2000" spc="-30" dirty="0">
                <a:solidFill>
                  <a:srgbClr val="222E3C"/>
                </a:solidFill>
                <a:latin typeface="Times New Roman" panose="02020603050405020304" pitchFamily="18" charset="0"/>
                <a:cs typeface="Times New Roman" panose="02020603050405020304" pitchFamily="18" charset="0"/>
              </a:rPr>
              <a:t>Well-suited </a:t>
            </a:r>
            <a:r>
              <a:rPr sz="2000" spc="-25" dirty="0">
                <a:solidFill>
                  <a:srgbClr val="222E3C"/>
                </a:solidFill>
                <a:latin typeface="Times New Roman" panose="02020603050405020304" pitchFamily="18" charset="0"/>
                <a:cs typeface="Times New Roman" panose="02020603050405020304" pitchFamily="18" charset="0"/>
              </a:rPr>
              <a:t>for </a:t>
            </a:r>
            <a:r>
              <a:rPr sz="2000" spc="-35" dirty="0">
                <a:solidFill>
                  <a:srgbClr val="222E3C"/>
                </a:solidFill>
                <a:latin typeface="Times New Roman" panose="02020603050405020304" pitchFamily="18" charset="0"/>
                <a:cs typeface="Times New Roman" panose="02020603050405020304" pitchFamily="18" charset="0"/>
              </a:rPr>
              <a:t>applications that</a:t>
            </a:r>
            <a:r>
              <a:rPr sz="2000" spc="-229" dirty="0">
                <a:solidFill>
                  <a:srgbClr val="222E3C"/>
                </a:solidFill>
                <a:latin typeface="Times New Roman" panose="02020603050405020304" pitchFamily="18" charset="0"/>
                <a:cs typeface="Times New Roman" panose="02020603050405020304" pitchFamily="18" charset="0"/>
              </a:rPr>
              <a:t> </a:t>
            </a:r>
            <a:r>
              <a:rPr sz="2000" spc="-55" dirty="0">
                <a:solidFill>
                  <a:srgbClr val="222E3C"/>
                </a:solidFill>
                <a:latin typeface="Times New Roman" panose="02020603050405020304" pitchFamily="18" charset="0"/>
                <a:cs typeface="Times New Roman" panose="02020603050405020304" pitchFamily="18" charset="0"/>
              </a:rPr>
              <a:t>experience  </a:t>
            </a:r>
            <a:r>
              <a:rPr sz="2000" spc="-65" dirty="0">
                <a:solidFill>
                  <a:srgbClr val="222E3C"/>
                </a:solidFill>
                <a:latin typeface="Times New Roman" panose="02020603050405020304" pitchFamily="18" charset="0"/>
                <a:cs typeface="Times New Roman" panose="02020603050405020304" pitchFamily="18" charset="0"/>
              </a:rPr>
              <a:t>variability </a:t>
            </a:r>
            <a:r>
              <a:rPr sz="2000" spc="-45" dirty="0">
                <a:solidFill>
                  <a:srgbClr val="222E3C"/>
                </a:solidFill>
                <a:latin typeface="Times New Roman" panose="02020603050405020304" pitchFamily="18" charset="0"/>
                <a:cs typeface="Times New Roman" panose="02020603050405020304" pitchFamily="18" charset="0"/>
              </a:rPr>
              <a:t>in</a:t>
            </a:r>
            <a:r>
              <a:rPr sz="2000" spc="-90" dirty="0">
                <a:solidFill>
                  <a:srgbClr val="222E3C"/>
                </a:solidFill>
                <a:latin typeface="Times New Roman" panose="02020603050405020304" pitchFamily="18" charset="0"/>
                <a:cs typeface="Times New Roman" panose="02020603050405020304" pitchFamily="18" charset="0"/>
              </a:rPr>
              <a:t> </a:t>
            </a:r>
            <a:r>
              <a:rPr sz="2000" spc="15" dirty="0">
                <a:solidFill>
                  <a:srgbClr val="222E3C"/>
                </a:solidFill>
                <a:latin typeface="Times New Roman" panose="02020603050405020304" pitchFamily="18" charset="0"/>
                <a:cs typeface="Times New Roman" panose="02020603050405020304" pitchFamily="18" charset="0"/>
              </a:rPr>
              <a:t>usage</a:t>
            </a:r>
            <a:endParaRPr sz="2000" dirty="0">
              <a:latin typeface="Times New Roman" panose="02020603050405020304" pitchFamily="18" charset="0"/>
              <a:cs typeface="Times New Roman" panose="02020603050405020304" pitchFamily="18" charset="0"/>
            </a:endParaRPr>
          </a:p>
          <a:p>
            <a:pPr marL="1755139" indent="-342900">
              <a:lnSpc>
                <a:spcPts val="2125"/>
              </a:lnSpc>
              <a:spcBef>
                <a:spcPts val="480"/>
              </a:spcBef>
              <a:buFont typeface="Arial"/>
              <a:buChar char="•"/>
              <a:tabLst>
                <a:tab pos="1754505" algn="l"/>
                <a:tab pos="1755139" algn="l"/>
              </a:tabLst>
            </a:pPr>
            <a:r>
              <a:rPr sz="2000" spc="-40" dirty="0">
                <a:solidFill>
                  <a:srgbClr val="222E3C"/>
                </a:solidFill>
                <a:latin typeface="Times New Roman" panose="02020603050405020304" pitchFamily="18" charset="0"/>
                <a:cs typeface="Times New Roman" panose="02020603050405020304" pitchFamily="18" charset="0"/>
              </a:rPr>
              <a:t>Available </a:t>
            </a:r>
            <a:r>
              <a:rPr sz="2000" spc="-55" dirty="0">
                <a:solidFill>
                  <a:srgbClr val="222E3C"/>
                </a:solidFill>
                <a:latin typeface="Times New Roman" panose="02020603050405020304" pitchFamily="18" charset="0"/>
                <a:cs typeface="Times New Roman" panose="02020603050405020304" pitchFamily="18" charset="0"/>
              </a:rPr>
              <a:t>at </a:t>
            </a:r>
            <a:r>
              <a:rPr sz="2000" spc="50" dirty="0">
                <a:solidFill>
                  <a:srgbClr val="222E3C"/>
                </a:solidFill>
                <a:latin typeface="Times New Roman" panose="02020603050405020304" pitchFamily="18" charset="0"/>
                <a:cs typeface="Times New Roman" panose="02020603050405020304" pitchFamily="18" charset="0"/>
              </a:rPr>
              <a:t>no </a:t>
            </a:r>
            <a:r>
              <a:rPr sz="2000" spc="-35" dirty="0">
                <a:solidFill>
                  <a:srgbClr val="222E3C"/>
                </a:solidFill>
                <a:latin typeface="Times New Roman" panose="02020603050405020304" pitchFamily="18" charset="0"/>
                <a:cs typeface="Times New Roman" panose="02020603050405020304" pitchFamily="18" charset="0"/>
              </a:rPr>
              <a:t>additional</a:t>
            </a:r>
            <a:r>
              <a:rPr sz="2000" spc="-290" dirty="0">
                <a:solidFill>
                  <a:srgbClr val="222E3C"/>
                </a:solidFill>
                <a:latin typeface="Times New Roman" panose="02020603050405020304" pitchFamily="18" charset="0"/>
                <a:cs typeface="Times New Roman" panose="02020603050405020304" pitchFamily="18" charset="0"/>
              </a:rPr>
              <a:t> </a:t>
            </a:r>
            <a:r>
              <a:rPr sz="2000" spc="-20" dirty="0">
                <a:solidFill>
                  <a:srgbClr val="222E3C"/>
                </a:solidFill>
                <a:latin typeface="Times New Roman" panose="02020603050405020304" pitchFamily="18" charset="0"/>
                <a:cs typeface="Times New Roman" panose="02020603050405020304" pitchFamily="18" charset="0"/>
              </a:rPr>
              <a:t>charge</a:t>
            </a:r>
            <a:endParaRPr sz="2000" dirty="0">
              <a:latin typeface="Times New Roman" panose="02020603050405020304" pitchFamily="18" charset="0"/>
              <a:cs typeface="Times New Roman" panose="02020603050405020304" pitchFamily="18" charset="0"/>
            </a:endParaRPr>
          </a:p>
          <a:p>
            <a:pPr marR="6271260" algn="just">
              <a:lnSpc>
                <a:spcPts val="1645"/>
              </a:lnSpc>
            </a:pPr>
            <a:r>
              <a:rPr sz="2000" spc="15" dirty="0">
                <a:solidFill>
                  <a:srgbClr val="222E3C"/>
                </a:solidFill>
                <a:latin typeface="Times New Roman" panose="02020603050405020304" pitchFamily="18" charset="0"/>
                <a:cs typeface="Times New Roman" panose="02020603050405020304" pitchFamily="18" charset="0"/>
              </a:rPr>
              <a:t>Auto</a:t>
            </a:r>
            <a:endParaRPr sz="2000" dirty="0">
              <a:latin typeface="Times New Roman" panose="02020603050405020304" pitchFamily="18" charset="0"/>
              <a:cs typeface="Times New Roman" panose="02020603050405020304" pitchFamily="18" charset="0"/>
            </a:endParaRPr>
          </a:p>
          <a:p>
            <a:pPr marR="6270625" algn="just">
              <a:lnSpc>
                <a:spcPct val="100000"/>
              </a:lnSpc>
            </a:pPr>
            <a:r>
              <a:rPr sz="2000" spc="25" dirty="0" smtClean="0">
                <a:solidFill>
                  <a:srgbClr val="222E3C"/>
                </a:solidFill>
                <a:latin typeface="Times New Roman" panose="02020603050405020304" pitchFamily="18" charset="0"/>
                <a:cs typeface="Times New Roman" panose="02020603050405020304" pitchFamily="18" charset="0"/>
              </a:rPr>
              <a:t>S</a:t>
            </a:r>
            <a:r>
              <a:rPr sz="2000" spc="20" dirty="0" smtClean="0">
                <a:solidFill>
                  <a:srgbClr val="222E3C"/>
                </a:solidFill>
                <a:latin typeface="Times New Roman" panose="02020603050405020304" pitchFamily="18" charset="0"/>
                <a:cs typeface="Times New Roman" panose="02020603050405020304" pitchFamily="18" charset="0"/>
              </a:rPr>
              <a:t>c</a:t>
            </a:r>
            <a:r>
              <a:rPr sz="2000" spc="-45" dirty="0" smtClean="0">
                <a:solidFill>
                  <a:srgbClr val="222E3C"/>
                </a:solidFill>
                <a:latin typeface="Times New Roman" panose="02020603050405020304" pitchFamily="18" charset="0"/>
                <a:cs typeface="Times New Roman" panose="02020603050405020304" pitchFamily="18" charset="0"/>
              </a:rPr>
              <a:t>alin</a:t>
            </a:r>
            <a:r>
              <a:rPr sz="2000" spc="105" dirty="0" smtClean="0">
                <a:solidFill>
                  <a:srgbClr val="222E3C"/>
                </a:solidFill>
                <a:latin typeface="Times New Roman" panose="02020603050405020304" pitchFamily="18" charset="0"/>
                <a:cs typeface="Times New Roman" panose="02020603050405020304" pitchFamily="18" charset="0"/>
              </a:rPr>
              <a:t>g</a:t>
            </a:r>
            <a:endParaRPr sz="2000" dirty="0">
              <a:latin typeface="Times New Roman" panose="02020603050405020304" pitchFamily="18" charset="0"/>
              <a:cs typeface="Times New Roman" panose="02020603050405020304" pitchFamily="18" charset="0"/>
            </a:endParaRPr>
          </a:p>
        </p:txBody>
      </p:sp>
      <p:sp>
        <p:nvSpPr>
          <p:cNvPr id="13" name="object 13"/>
          <p:cNvSpPr/>
          <p:nvPr/>
        </p:nvSpPr>
        <p:spPr>
          <a:xfrm>
            <a:off x="1229761" y="2266836"/>
            <a:ext cx="59690" cy="34290"/>
          </a:xfrm>
          <a:custGeom>
            <a:avLst/>
            <a:gdLst/>
            <a:ahLst/>
            <a:cxnLst/>
            <a:rect l="l" t="t" r="r" b="b"/>
            <a:pathLst>
              <a:path w="59690" h="34289">
                <a:moveTo>
                  <a:pt x="59535" y="33857"/>
                </a:moveTo>
                <a:lnTo>
                  <a:pt x="0" y="33857"/>
                </a:lnTo>
                <a:lnTo>
                  <a:pt x="0" y="0"/>
                </a:lnTo>
                <a:lnTo>
                  <a:pt x="59535" y="0"/>
                </a:lnTo>
                <a:lnTo>
                  <a:pt x="59535" y="33857"/>
                </a:lnTo>
                <a:close/>
              </a:path>
            </a:pathLst>
          </a:custGeom>
          <a:solidFill>
            <a:srgbClr val="99441F"/>
          </a:solidFill>
        </p:spPr>
        <p:txBody>
          <a:bodyPr wrap="square" lIns="0" tIns="0" rIns="0" bIns="0" rtlCol="0"/>
          <a:lstStyle/>
          <a:p>
            <a:endParaRPr/>
          </a:p>
        </p:txBody>
      </p:sp>
      <p:sp>
        <p:nvSpPr>
          <p:cNvPr id="14" name="object 14"/>
          <p:cNvSpPr/>
          <p:nvPr/>
        </p:nvSpPr>
        <p:spPr>
          <a:xfrm>
            <a:off x="1489702" y="2266836"/>
            <a:ext cx="59690" cy="34290"/>
          </a:xfrm>
          <a:custGeom>
            <a:avLst/>
            <a:gdLst/>
            <a:ahLst/>
            <a:cxnLst/>
            <a:rect l="l" t="t" r="r" b="b"/>
            <a:pathLst>
              <a:path w="59690" h="34289">
                <a:moveTo>
                  <a:pt x="59535" y="33857"/>
                </a:moveTo>
                <a:lnTo>
                  <a:pt x="0" y="33857"/>
                </a:lnTo>
                <a:lnTo>
                  <a:pt x="0" y="0"/>
                </a:lnTo>
                <a:lnTo>
                  <a:pt x="59535" y="0"/>
                </a:lnTo>
                <a:lnTo>
                  <a:pt x="59535" y="33857"/>
                </a:lnTo>
                <a:close/>
              </a:path>
            </a:pathLst>
          </a:custGeom>
          <a:solidFill>
            <a:srgbClr val="99441F"/>
          </a:solidFill>
        </p:spPr>
        <p:txBody>
          <a:bodyPr wrap="square" lIns="0" tIns="0" rIns="0" bIns="0" rtlCol="0"/>
          <a:lstStyle/>
          <a:p>
            <a:endParaRPr/>
          </a:p>
        </p:txBody>
      </p:sp>
      <p:sp>
        <p:nvSpPr>
          <p:cNvPr id="15" name="object 15"/>
          <p:cNvSpPr/>
          <p:nvPr/>
        </p:nvSpPr>
        <p:spPr>
          <a:xfrm>
            <a:off x="1409347" y="2374378"/>
            <a:ext cx="80645" cy="118110"/>
          </a:xfrm>
          <a:custGeom>
            <a:avLst/>
            <a:gdLst/>
            <a:ahLst/>
            <a:cxnLst/>
            <a:rect l="l" t="t" r="r" b="b"/>
            <a:pathLst>
              <a:path w="80644" h="118110">
                <a:moveTo>
                  <a:pt x="80355" y="0"/>
                </a:moveTo>
                <a:lnTo>
                  <a:pt x="0" y="83643"/>
                </a:lnTo>
                <a:lnTo>
                  <a:pt x="0" y="117488"/>
                </a:lnTo>
                <a:lnTo>
                  <a:pt x="80355" y="33857"/>
                </a:lnTo>
                <a:lnTo>
                  <a:pt x="80355" y="0"/>
                </a:lnTo>
                <a:close/>
              </a:path>
            </a:pathLst>
          </a:custGeom>
          <a:solidFill>
            <a:srgbClr val="99441F"/>
          </a:solidFill>
        </p:spPr>
        <p:txBody>
          <a:bodyPr wrap="square" lIns="0" tIns="0" rIns="0" bIns="0" rtlCol="0"/>
          <a:lstStyle/>
          <a:p>
            <a:endParaRPr/>
          </a:p>
        </p:txBody>
      </p:sp>
      <p:sp>
        <p:nvSpPr>
          <p:cNvPr id="16" name="object 16"/>
          <p:cNvSpPr/>
          <p:nvPr/>
        </p:nvSpPr>
        <p:spPr>
          <a:xfrm>
            <a:off x="1289297" y="2372389"/>
            <a:ext cx="84455" cy="120014"/>
          </a:xfrm>
          <a:custGeom>
            <a:avLst/>
            <a:gdLst/>
            <a:ahLst/>
            <a:cxnLst/>
            <a:rect l="l" t="t" r="r" b="b"/>
            <a:pathLst>
              <a:path w="84455" h="120014">
                <a:moveTo>
                  <a:pt x="0" y="0"/>
                </a:moveTo>
                <a:lnTo>
                  <a:pt x="0" y="33857"/>
                </a:lnTo>
                <a:lnTo>
                  <a:pt x="84333" y="119477"/>
                </a:lnTo>
                <a:lnTo>
                  <a:pt x="84333" y="85632"/>
                </a:lnTo>
                <a:lnTo>
                  <a:pt x="0" y="0"/>
                </a:lnTo>
                <a:close/>
              </a:path>
            </a:pathLst>
          </a:custGeom>
          <a:solidFill>
            <a:srgbClr val="99441F"/>
          </a:solidFill>
        </p:spPr>
        <p:txBody>
          <a:bodyPr wrap="square" lIns="0" tIns="0" rIns="0" bIns="0" rtlCol="0"/>
          <a:lstStyle/>
          <a:p>
            <a:endParaRPr/>
          </a:p>
        </p:txBody>
      </p:sp>
      <p:sp>
        <p:nvSpPr>
          <p:cNvPr id="17" name="object 17"/>
          <p:cNvSpPr/>
          <p:nvPr/>
        </p:nvSpPr>
        <p:spPr>
          <a:xfrm>
            <a:off x="1640512" y="2553608"/>
            <a:ext cx="133985" cy="0"/>
          </a:xfrm>
          <a:custGeom>
            <a:avLst/>
            <a:gdLst/>
            <a:ahLst/>
            <a:cxnLst/>
            <a:rect l="l" t="t" r="r" b="b"/>
            <a:pathLst>
              <a:path w="133985">
                <a:moveTo>
                  <a:pt x="0" y="0"/>
                </a:moveTo>
                <a:lnTo>
                  <a:pt x="133453" y="0"/>
                </a:lnTo>
              </a:path>
            </a:pathLst>
          </a:custGeom>
          <a:ln w="33857">
            <a:solidFill>
              <a:srgbClr val="99441F"/>
            </a:solidFill>
          </a:ln>
        </p:spPr>
        <p:txBody>
          <a:bodyPr wrap="square" lIns="0" tIns="0" rIns="0" bIns="0" rtlCol="0"/>
          <a:lstStyle/>
          <a:p>
            <a:endParaRPr/>
          </a:p>
        </p:txBody>
      </p:sp>
      <p:sp>
        <p:nvSpPr>
          <p:cNvPr id="18" name="object 18"/>
          <p:cNvSpPr/>
          <p:nvPr/>
        </p:nvSpPr>
        <p:spPr>
          <a:xfrm>
            <a:off x="1003553" y="2553608"/>
            <a:ext cx="137160" cy="0"/>
          </a:xfrm>
          <a:custGeom>
            <a:avLst/>
            <a:gdLst/>
            <a:ahLst/>
            <a:cxnLst/>
            <a:rect l="l" t="t" r="r" b="b"/>
            <a:pathLst>
              <a:path w="137159">
                <a:moveTo>
                  <a:pt x="0" y="0"/>
                </a:moveTo>
                <a:lnTo>
                  <a:pt x="136916" y="0"/>
                </a:lnTo>
              </a:path>
            </a:pathLst>
          </a:custGeom>
          <a:ln w="33857">
            <a:solidFill>
              <a:srgbClr val="99441F"/>
            </a:solidFill>
          </a:ln>
        </p:spPr>
        <p:txBody>
          <a:bodyPr wrap="square" lIns="0" tIns="0" rIns="0" bIns="0" rtlCol="0"/>
          <a:lstStyle/>
          <a:p>
            <a:endParaRPr/>
          </a:p>
        </p:txBody>
      </p:sp>
      <p:sp>
        <p:nvSpPr>
          <p:cNvPr id="19" name="object 19"/>
          <p:cNvSpPr/>
          <p:nvPr/>
        </p:nvSpPr>
        <p:spPr>
          <a:xfrm>
            <a:off x="1478797" y="2457027"/>
            <a:ext cx="161925" cy="194310"/>
          </a:xfrm>
          <a:custGeom>
            <a:avLst/>
            <a:gdLst/>
            <a:ahLst/>
            <a:cxnLst/>
            <a:rect l="l" t="t" r="r" b="b"/>
            <a:pathLst>
              <a:path w="161925" h="194310">
                <a:moveTo>
                  <a:pt x="0" y="0"/>
                </a:moveTo>
                <a:lnTo>
                  <a:pt x="0" y="33844"/>
                </a:lnTo>
                <a:lnTo>
                  <a:pt x="161714" y="194156"/>
                </a:lnTo>
                <a:lnTo>
                  <a:pt x="161714" y="160311"/>
                </a:lnTo>
                <a:lnTo>
                  <a:pt x="0" y="0"/>
                </a:lnTo>
                <a:close/>
              </a:path>
            </a:pathLst>
          </a:custGeom>
          <a:solidFill>
            <a:srgbClr val="99441F"/>
          </a:solidFill>
        </p:spPr>
        <p:txBody>
          <a:bodyPr wrap="square" lIns="0" tIns="0" rIns="0" bIns="0" rtlCol="0"/>
          <a:lstStyle/>
          <a:p>
            <a:endParaRPr/>
          </a:p>
        </p:txBody>
      </p:sp>
      <p:sp>
        <p:nvSpPr>
          <p:cNvPr id="20" name="object 20"/>
          <p:cNvSpPr/>
          <p:nvPr/>
        </p:nvSpPr>
        <p:spPr>
          <a:xfrm>
            <a:off x="1003553" y="2298705"/>
            <a:ext cx="299720" cy="318770"/>
          </a:xfrm>
          <a:custGeom>
            <a:avLst/>
            <a:gdLst/>
            <a:ahLst/>
            <a:cxnLst/>
            <a:rect l="l" t="t" r="r" b="b"/>
            <a:pathLst>
              <a:path w="299719" h="318769">
                <a:moveTo>
                  <a:pt x="136916" y="0"/>
                </a:moveTo>
                <a:lnTo>
                  <a:pt x="136916" y="80646"/>
                </a:lnTo>
                <a:lnTo>
                  <a:pt x="0" y="80646"/>
                </a:lnTo>
                <a:lnTo>
                  <a:pt x="0" y="237973"/>
                </a:lnTo>
                <a:lnTo>
                  <a:pt x="136916" y="237973"/>
                </a:lnTo>
                <a:lnTo>
                  <a:pt x="136916" y="318633"/>
                </a:lnTo>
                <a:lnTo>
                  <a:pt x="299623" y="160311"/>
                </a:lnTo>
                <a:lnTo>
                  <a:pt x="136916" y="0"/>
                </a:lnTo>
                <a:close/>
              </a:path>
            </a:pathLst>
          </a:custGeom>
          <a:solidFill>
            <a:srgbClr val="F37127"/>
          </a:solidFill>
        </p:spPr>
        <p:txBody>
          <a:bodyPr wrap="square" lIns="0" tIns="0" rIns="0" bIns="0" rtlCol="0"/>
          <a:lstStyle/>
          <a:p>
            <a:endParaRPr/>
          </a:p>
        </p:txBody>
      </p:sp>
      <p:sp>
        <p:nvSpPr>
          <p:cNvPr id="21" name="object 21"/>
          <p:cNvSpPr/>
          <p:nvPr/>
        </p:nvSpPr>
        <p:spPr>
          <a:xfrm>
            <a:off x="1140470" y="2459016"/>
            <a:ext cx="163195" cy="192405"/>
          </a:xfrm>
          <a:custGeom>
            <a:avLst/>
            <a:gdLst/>
            <a:ahLst/>
            <a:cxnLst/>
            <a:rect l="l" t="t" r="r" b="b"/>
            <a:pathLst>
              <a:path w="163194" h="192405">
                <a:moveTo>
                  <a:pt x="162706" y="0"/>
                </a:moveTo>
                <a:lnTo>
                  <a:pt x="0" y="158322"/>
                </a:lnTo>
                <a:lnTo>
                  <a:pt x="0" y="192166"/>
                </a:lnTo>
                <a:lnTo>
                  <a:pt x="162706" y="33857"/>
                </a:lnTo>
                <a:lnTo>
                  <a:pt x="162706" y="0"/>
                </a:lnTo>
                <a:close/>
              </a:path>
            </a:pathLst>
          </a:custGeom>
          <a:solidFill>
            <a:srgbClr val="99441F"/>
          </a:solidFill>
        </p:spPr>
        <p:txBody>
          <a:bodyPr wrap="square" lIns="0" tIns="0" rIns="0" bIns="0" rtlCol="0"/>
          <a:lstStyle/>
          <a:p>
            <a:endParaRPr/>
          </a:p>
        </p:txBody>
      </p:sp>
      <p:sp>
        <p:nvSpPr>
          <p:cNvPr id="22" name="object 22"/>
          <p:cNvSpPr/>
          <p:nvPr/>
        </p:nvSpPr>
        <p:spPr>
          <a:xfrm>
            <a:off x="1478797" y="2298705"/>
            <a:ext cx="295275" cy="318770"/>
          </a:xfrm>
          <a:custGeom>
            <a:avLst/>
            <a:gdLst/>
            <a:ahLst/>
            <a:cxnLst/>
            <a:rect l="l" t="t" r="r" b="b"/>
            <a:pathLst>
              <a:path w="295275" h="318769">
                <a:moveTo>
                  <a:pt x="161714" y="0"/>
                </a:moveTo>
                <a:lnTo>
                  <a:pt x="0" y="158322"/>
                </a:lnTo>
                <a:lnTo>
                  <a:pt x="161714" y="318633"/>
                </a:lnTo>
                <a:lnTo>
                  <a:pt x="161714" y="237973"/>
                </a:lnTo>
                <a:lnTo>
                  <a:pt x="295168" y="237973"/>
                </a:lnTo>
                <a:lnTo>
                  <a:pt x="295168" y="81641"/>
                </a:lnTo>
                <a:lnTo>
                  <a:pt x="161714" y="81641"/>
                </a:lnTo>
                <a:lnTo>
                  <a:pt x="161714" y="0"/>
                </a:lnTo>
                <a:close/>
              </a:path>
            </a:pathLst>
          </a:custGeom>
          <a:solidFill>
            <a:srgbClr val="F37127"/>
          </a:solidFill>
        </p:spPr>
        <p:txBody>
          <a:bodyPr wrap="square" lIns="0" tIns="0" rIns="0" bIns="0" rtlCol="0"/>
          <a:lstStyle/>
          <a:p>
            <a:endParaRPr/>
          </a:p>
        </p:txBody>
      </p:sp>
      <p:sp>
        <p:nvSpPr>
          <p:cNvPr id="23" name="object 23"/>
          <p:cNvSpPr/>
          <p:nvPr/>
        </p:nvSpPr>
        <p:spPr>
          <a:xfrm>
            <a:off x="1229761" y="2661143"/>
            <a:ext cx="319477" cy="195161"/>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29761" y="2111511"/>
            <a:ext cx="320040" cy="711200"/>
          </a:xfrm>
          <a:custGeom>
            <a:avLst/>
            <a:gdLst/>
            <a:ahLst/>
            <a:cxnLst/>
            <a:rect l="l" t="t" r="r" b="b"/>
            <a:pathLst>
              <a:path w="320040" h="711200">
                <a:moveTo>
                  <a:pt x="319477" y="549631"/>
                </a:moveTo>
                <a:lnTo>
                  <a:pt x="0" y="549631"/>
                </a:lnTo>
                <a:lnTo>
                  <a:pt x="158740" y="710939"/>
                </a:lnTo>
                <a:lnTo>
                  <a:pt x="319477" y="549631"/>
                </a:lnTo>
                <a:close/>
              </a:path>
              <a:path w="320040" h="711200">
                <a:moveTo>
                  <a:pt x="259941" y="155325"/>
                </a:moveTo>
                <a:lnTo>
                  <a:pt x="59535" y="155325"/>
                </a:lnTo>
                <a:lnTo>
                  <a:pt x="59535" y="260877"/>
                </a:lnTo>
                <a:lnTo>
                  <a:pt x="143869" y="346510"/>
                </a:lnTo>
                <a:lnTo>
                  <a:pt x="59535" y="433138"/>
                </a:lnTo>
                <a:lnTo>
                  <a:pt x="59535" y="549631"/>
                </a:lnTo>
                <a:lnTo>
                  <a:pt x="259941" y="549631"/>
                </a:lnTo>
                <a:lnTo>
                  <a:pt x="259941" y="432143"/>
                </a:lnTo>
                <a:lnTo>
                  <a:pt x="179586" y="346510"/>
                </a:lnTo>
                <a:lnTo>
                  <a:pt x="259941" y="262866"/>
                </a:lnTo>
                <a:lnTo>
                  <a:pt x="259941" y="155325"/>
                </a:lnTo>
                <a:close/>
              </a:path>
              <a:path w="320040" h="711200">
                <a:moveTo>
                  <a:pt x="165674" y="0"/>
                </a:moveTo>
                <a:lnTo>
                  <a:pt x="155737" y="0"/>
                </a:lnTo>
                <a:lnTo>
                  <a:pt x="0" y="155325"/>
                </a:lnTo>
                <a:lnTo>
                  <a:pt x="319477" y="155325"/>
                </a:lnTo>
                <a:lnTo>
                  <a:pt x="165674" y="0"/>
                </a:lnTo>
                <a:close/>
              </a:path>
            </a:pathLst>
          </a:custGeom>
          <a:solidFill>
            <a:srgbClr val="F37127"/>
          </a:solidFill>
        </p:spPr>
        <p:txBody>
          <a:bodyPr wrap="square" lIns="0" tIns="0" rIns="0" bIns="0" rtlCol="0"/>
          <a:lstStyle/>
          <a:p>
            <a:endParaRPr/>
          </a:p>
        </p:txBody>
      </p:sp>
      <p:sp>
        <p:nvSpPr>
          <p:cNvPr id="25" name="object 25"/>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26" name="object 26"/>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1093613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WEB PAGE OUTPUT</a:t>
            </a:r>
            <a:endParaRPr lang="en-US" dirty="0"/>
          </a:p>
        </p:txBody>
      </p:sp>
      <p:sp>
        <p:nvSpPr>
          <p:cNvPr id="3" name="Text Placeholder 2"/>
          <p:cNvSpPr>
            <a:spLocks noGrp="1"/>
          </p:cNvSpPr>
          <p:nvPr>
            <p:ph type="body" idx="1"/>
          </p:nvPr>
        </p:nvSpPr>
        <p:spPr/>
        <p:txBody>
          <a:bodyPr>
            <a:normAutofit/>
          </a:bodyPr>
          <a:lstStyle/>
          <a:p>
            <a:r>
              <a:rPr lang="en-IN" sz="2000" dirty="0">
                <a:latin typeface="Times New Roman" panose="02020603050405020304" pitchFamily="18" charset="0"/>
                <a:cs typeface="Times New Roman" panose="02020603050405020304" pitchFamily="18" charset="0"/>
              </a:rPr>
              <a:t>Web page that was designed to deploy into the EC2 instance:</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982" y="0"/>
            <a:ext cx="3233635" cy="5143500"/>
          </a:xfrm>
          <a:prstGeom prst="rect">
            <a:avLst/>
          </a:prstGeom>
        </p:spPr>
      </p:pic>
    </p:spTree>
    <p:extLst>
      <p:ext uri="{BB962C8B-B14F-4D97-AF65-F5344CB8AC3E}">
        <p14:creationId xmlns:p14="http://schemas.microsoft.com/office/powerpoint/2010/main" val="100379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822" y="410771"/>
            <a:ext cx="5611091" cy="475562"/>
          </a:xfrm>
        </p:spPr>
        <p:txBody>
          <a:bodyPr>
            <a:normAutofit/>
          </a:bodyPr>
          <a:lstStyle/>
          <a:p>
            <a:pPr algn="ctr"/>
            <a:r>
              <a:rPr lang="en-IN" sz="2400" b="1" dirty="0" smtClean="0">
                <a:latin typeface="Times New Roman" panose="02020603050405020304" pitchFamily="18" charset="0"/>
                <a:cs typeface="Times New Roman" panose="02020603050405020304" pitchFamily="18" charset="0"/>
              </a:rPr>
              <a:t>Auto Scaling Flow </a:t>
            </a:r>
            <a:endParaRPr lang="en-IN" sz="2400" b="1" dirty="0">
              <a:latin typeface="Times New Roman" panose="02020603050405020304" pitchFamily="18" charset="0"/>
              <a:cs typeface="Times New Roman" panose="02020603050405020304" pitchFamily="18" charset="0"/>
            </a:endParaRPr>
          </a:p>
        </p:txBody>
      </p:sp>
      <p:sp>
        <p:nvSpPr>
          <p:cNvPr id="4" name="Oval 3"/>
          <p:cNvSpPr/>
          <p:nvPr/>
        </p:nvSpPr>
        <p:spPr>
          <a:xfrm>
            <a:off x="1601671" y="1720878"/>
            <a:ext cx="972108" cy="631794"/>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latin typeface="Times New Roman" pitchFamily="18" charset="0"/>
                <a:cs typeface="Times New Roman" pitchFamily="18" charset="0"/>
              </a:rPr>
              <a:t>Load Balancer URL</a:t>
            </a:r>
          </a:p>
        </p:txBody>
      </p:sp>
      <p:sp>
        <p:nvSpPr>
          <p:cNvPr id="6" name="Oval 5"/>
          <p:cNvSpPr/>
          <p:nvPr/>
        </p:nvSpPr>
        <p:spPr>
          <a:xfrm>
            <a:off x="6280329" y="1383618"/>
            <a:ext cx="1242138" cy="113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accent2">
                  <a:lumMod val="60000"/>
                  <a:lumOff val="40000"/>
                </a:schemeClr>
              </a:solidFill>
            </a:endParaRPr>
          </a:p>
        </p:txBody>
      </p:sp>
      <p:sp>
        <p:nvSpPr>
          <p:cNvPr id="8" name="Oval 7"/>
          <p:cNvSpPr/>
          <p:nvPr/>
        </p:nvSpPr>
        <p:spPr>
          <a:xfrm>
            <a:off x="4896037" y="3033486"/>
            <a:ext cx="2926283" cy="1764123"/>
          </a:xfrm>
          <a:prstGeom prst="ellipse">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8" name="Content Placeholder 1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61105" y="1694841"/>
            <a:ext cx="1083848" cy="495402"/>
          </a:xfrm>
        </p:spPr>
      </p:pic>
      <p:sp>
        <p:nvSpPr>
          <p:cNvPr id="19" name="Oval 18"/>
          <p:cNvSpPr/>
          <p:nvPr/>
        </p:nvSpPr>
        <p:spPr>
          <a:xfrm>
            <a:off x="1989144" y="3446218"/>
            <a:ext cx="1763334" cy="135139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4887" y="3718184"/>
            <a:ext cx="1411849" cy="807459"/>
          </a:xfrm>
          <a:prstGeom prst="rect">
            <a:avLst/>
          </a:prstGeom>
        </p:spPr>
      </p:pic>
      <p:sp>
        <p:nvSpPr>
          <p:cNvPr id="25" name="TextBox 24"/>
          <p:cNvSpPr txBox="1"/>
          <p:nvPr/>
        </p:nvSpPr>
        <p:spPr>
          <a:xfrm>
            <a:off x="6435909" y="2517744"/>
            <a:ext cx="1768774" cy="577081"/>
          </a:xfrm>
          <a:prstGeom prst="rect">
            <a:avLst/>
          </a:prstGeom>
          <a:noFill/>
        </p:spPr>
        <p:txBody>
          <a:bodyPr wrap="square" rtlCol="0">
            <a:spAutoFit/>
          </a:bodyPr>
          <a:lstStyle/>
          <a:p>
            <a:r>
              <a:rPr lang="en-IN" sz="1050" dirty="0">
                <a:latin typeface="Times New Roman" pitchFamily="18" charset="0"/>
                <a:cs typeface="Times New Roman" pitchFamily="18" charset="0"/>
              </a:rPr>
              <a:t>C.P.U load increases </a:t>
            </a:r>
          </a:p>
          <a:p>
            <a:r>
              <a:rPr lang="en-IN" sz="1050" dirty="0">
                <a:latin typeface="Times New Roman" pitchFamily="18" charset="0"/>
                <a:cs typeface="Times New Roman" pitchFamily="18" charset="0"/>
              </a:rPr>
              <a:t>Then automatic allocation </a:t>
            </a:r>
          </a:p>
          <a:p>
            <a:r>
              <a:rPr lang="en-IN" sz="1050" dirty="0">
                <a:latin typeface="Times New Roman" pitchFamily="18" charset="0"/>
                <a:cs typeface="Times New Roman" pitchFamily="18" charset="0"/>
              </a:rPr>
              <a:t>Of web servers</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3" y="3344558"/>
            <a:ext cx="2349962" cy="1038578"/>
          </a:xfrm>
          <a:prstGeom prst="rect">
            <a:avLst/>
          </a:prstGeom>
          <a:solidFill>
            <a:schemeClr val="bg2"/>
          </a:solidFill>
        </p:spPr>
      </p:pic>
      <p:cxnSp>
        <p:nvCxnSpPr>
          <p:cNvPr id="31" name="Elbow Connector 30"/>
          <p:cNvCxnSpPr/>
          <p:nvPr/>
        </p:nvCxnSpPr>
        <p:spPr>
          <a:xfrm rot="16200000" flipH="1">
            <a:off x="6881759" y="2677483"/>
            <a:ext cx="1399072" cy="117656"/>
          </a:xfrm>
          <a:prstGeom prst="bentConnector3">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94122" y="4623978"/>
            <a:ext cx="2764232" cy="415498"/>
          </a:xfrm>
          <a:prstGeom prst="rect">
            <a:avLst/>
          </a:prstGeom>
          <a:noFill/>
        </p:spPr>
        <p:txBody>
          <a:bodyPr wrap="square" rtlCol="0">
            <a:spAutoFit/>
          </a:bodyPr>
          <a:lstStyle/>
          <a:p>
            <a:r>
              <a:rPr lang="en-IN" sz="1050" dirty="0">
                <a:latin typeface="Times New Roman" pitchFamily="18" charset="0"/>
                <a:cs typeface="Times New Roman" pitchFamily="18" charset="0"/>
              </a:rPr>
              <a:t>Auto Scaling and cloud watch triggers  based on alarms</a:t>
            </a:r>
          </a:p>
        </p:txBody>
      </p:sp>
      <p:sp>
        <p:nvSpPr>
          <p:cNvPr id="35" name="Oval 34"/>
          <p:cNvSpPr/>
          <p:nvPr/>
        </p:nvSpPr>
        <p:spPr>
          <a:xfrm>
            <a:off x="5016468" y="1512751"/>
            <a:ext cx="972108" cy="861041"/>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latin typeface="Times New Roman" pitchFamily="18" charset="0"/>
                <a:cs typeface="Times New Roman" pitchFamily="18" charset="0"/>
              </a:rPr>
              <a:t>More Requests are hitting on a web page</a:t>
            </a:r>
          </a:p>
        </p:txBody>
      </p:sp>
      <p:cxnSp>
        <p:nvCxnSpPr>
          <p:cNvPr id="37" name="Straight Arrow Connector 36"/>
          <p:cNvCxnSpPr/>
          <p:nvPr/>
        </p:nvCxnSpPr>
        <p:spPr>
          <a:xfrm>
            <a:off x="2519772" y="2085696"/>
            <a:ext cx="351039" cy="0"/>
          </a:xfrm>
          <a:prstGeom prst="straightConnector1">
            <a:avLst/>
          </a:prstGeom>
          <a:ln w="190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811" y="1059582"/>
            <a:ext cx="1755195" cy="1753633"/>
          </a:xfrm>
          <a:prstGeom prst="rect">
            <a:avLst/>
          </a:prstGeom>
        </p:spPr>
      </p:pic>
      <p:cxnSp>
        <p:nvCxnSpPr>
          <p:cNvPr id="44" name="Elbow Connector 43"/>
          <p:cNvCxnSpPr/>
          <p:nvPr/>
        </p:nvCxnSpPr>
        <p:spPr>
          <a:xfrm rot="10800000" flipV="1">
            <a:off x="3752478" y="4121913"/>
            <a:ext cx="1241643" cy="95822"/>
          </a:xfrm>
          <a:prstGeom prst="bentConnector3">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5400000" flipH="1" flipV="1">
            <a:off x="4372799" y="2127959"/>
            <a:ext cx="727519" cy="642993"/>
          </a:xfrm>
          <a:prstGeom prst="bentConnector3">
            <a:avLst>
              <a:gd name="adj1" fmla="val -40095"/>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5" idx="6"/>
            <a:endCxn id="6" idx="2"/>
          </p:cNvCxnSpPr>
          <p:nvPr/>
        </p:nvCxnSpPr>
        <p:spPr>
          <a:xfrm>
            <a:off x="5988576" y="1943272"/>
            <a:ext cx="291753" cy="7409"/>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275856" y="3003798"/>
            <a:ext cx="1097444" cy="253916"/>
          </a:xfrm>
          <a:prstGeom prst="rect">
            <a:avLst/>
          </a:prstGeom>
          <a:noFill/>
        </p:spPr>
        <p:txBody>
          <a:bodyPr wrap="square" rtlCol="0">
            <a:spAutoFit/>
          </a:bodyPr>
          <a:lstStyle/>
          <a:p>
            <a:r>
              <a:rPr lang="en-IN" sz="1050" dirty="0">
                <a:latin typeface="Times New Roman" pitchFamily="18" charset="0"/>
                <a:cs typeface="Times New Roman" pitchFamily="18" charset="0"/>
              </a:rPr>
              <a:t>Web page</a:t>
            </a:r>
          </a:p>
        </p:txBody>
      </p:sp>
      <p:sp>
        <p:nvSpPr>
          <p:cNvPr id="60" name="TextBox 59"/>
          <p:cNvSpPr txBox="1"/>
          <p:nvPr/>
        </p:nvSpPr>
        <p:spPr>
          <a:xfrm>
            <a:off x="1223628" y="4820186"/>
            <a:ext cx="3564397" cy="276999"/>
          </a:xfrm>
          <a:prstGeom prst="rect">
            <a:avLst/>
          </a:prstGeom>
          <a:noFill/>
        </p:spPr>
        <p:txBody>
          <a:bodyPr wrap="square" rtlCol="0">
            <a:spAutoFit/>
          </a:bodyPr>
          <a:lstStyle/>
          <a:p>
            <a:r>
              <a:rPr lang="en-IN" sz="1200" dirty="0">
                <a:latin typeface="Times New Roman" pitchFamily="18" charset="0"/>
                <a:cs typeface="Times New Roman" pitchFamily="18" charset="0"/>
              </a:rPr>
              <a:t>Web servers are created under the same load balancer</a:t>
            </a:r>
          </a:p>
        </p:txBody>
      </p:sp>
    </p:spTree>
    <p:extLst>
      <p:ext uri="{BB962C8B-B14F-4D97-AF65-F5344CB8AC3E}">
        <p14:creationId xmlns:p14="http://schemas.microsoft.com/office/powerpoint/2010/main" val="122225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ppt_x"/>
                                          </p:val>
                                        </p:tav>
                                        <p:tav tm="100000">
                                          <p:val>
                                            <p:strVal val="#ppt_x"/>
                                          </p:val>
                                        </p:tav>
                                      </p:tavLst>
                                    </p:anim>
                                    <p:anim calcmode="lin" valueType="num">
                                      <p:cBhvr additive="base">
                                        <p:cTn id="2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heel(1)">
                                      <p:cBhvr>
                                        <p:cTn id="37" dur="20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inVertical)">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circle(in)">
                                      <p:cBhvr>
                                        <p:cTn id="73" dur="20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circle(in)">
                                      <p:cBhvr>
                                        <p:cTn id="78" dur="2000"/>
                                        <p:tgtEl>
                                          <p:spTgt spid="44"/>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ntr" presetSubtype="1"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heel(1)">
                                      <p:cBhvr>
                                        <p:cTn id="83" dur="20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heel(1)">
                                      <p:cBhvr>
                                        <p:cTn id="88" dur="20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anim calcmode="lin" valueType="num">
                                      <p:cBhvr additive="base">
                                        <p:cTn id="93" dur="500" fill="hold"/>
                                        <p:tgtEl>
                                          <p:spTgt spid="60"/>
                                        </p:tgtEl>
                                        <p:attrNameLst>
                                          <p:attrName>ppt_x</p:attrName>
                                        </p:attrNameLst>
                                      </p:cBhvr>
                                      <p:tavLst>
                                        <p:tav tm="0">
                                          <p:val>
                                            <p:strVal val="#ppt_x"/>
                                          </p:val>
                                        </p:tav>
                                        <p:tav tm="100000">
                                          <p:val>
                                            <p:strVal val="#ppt_x"/>
                                          </p:val>
                                        </p:tav>
                                      </p:tavLst>
                                    </p:anim>
                                    <p:anim calcmode="lin" valueType="num">
                                      <p:cBhvr additive="base">
                                        <p:cTn id="9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9" grpId="0" animBg="1"/>
      <p:bldP spid="25" grpId="0"/>
      <p:bldP spid="32" grpId="0"/>
      <p:bldP spid="35" grpId="0" animBg="1"/>
      <p:bldP spid="59" grpId="0"/>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IOT BLOCK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087" y="1685007"/>
            <a:ext cx="7743825" cy="31337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103" y="1632620"/>
            <a:ext cx="2819400" cy="16192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54" y="2497022"/>
            <a:ext cx="2689403" cy="178677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2055" y="1551444"/>
            <a:ext cx="2105728" cy="3133725"/>
          </a:xfrm>
          <a:prstGeom prst="rect">
            <a:avLst/>
          </a:prstGeom>
        </p:spPr>
      </p:pic>
    </p:spTree>
    <p:extLst>
      <p:ext uri="{BB962C8B-B14F-4D97-AF65-F5344CB8AC3E}">
        <p14:creationId xmlns:p14="http://schemas.microsoft.com/office/powerpoint/2010/main" val="540509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285750"/>
            <a:ext cx="6172200" cy="685800"/>
          </a:xfrm>
        </p:spPr>
        <p:txBody>
          <a:bodyPr>
            <a:normAutofit fontScale="90000"/>
          </a:bodyPr>
          <a:lstStyle/>
          <a:p>
            <a:pPr algn="l"/>
            <a:r>
              <a:rPr lang="en-IN" b="1" i="1" dirty="0">
                <a:solidFill>
                  <a:srgbClr val="002060"/>
                </a:solidFill>
              </a:rPr>
              <a:t/>
            </a:r>
            <a:br>
              <a:rPr lang="en-IN" b="1" i="1" dirty="0">
                <a:solidFill>
                  <a:srgbClr val="002060"/>
                </a:solidFill>
              </a:rPr>
            </a:br>
            <a:r>
              <a:rPr lang="en-IN" b="1" i="1" dirty="0">
                <a:solidFill>
                  <a:srgbClr val="002060"/>
                </a:solidFill>
              </a:rPr>
              <a:t> </a:t>
            </a:r>
            <a:br>
              <a:rPr lang="en-IN" b="1" i="1" dirty="0">
                <a:solidFill>
                  <a:srgbClr val="002060"/>
                </a:solidFill>
              </a:rPr>
            </a:br>
            <a:r>
              <a:rPr lang="en-IN" b="1" i="1" dirty="0">
                <a:solidFill>
                  <a:srgbClr val="002060"/>
                </a:solidFill>
              </a:rPr>
              <a:t/>
            </a:r>
            <a:br>
              <a:rPr lang="en-IN" b="1" i="1" dirty="0">
                <a:solidFill>
                  <a:srgbClr val="002060"/>
                </a:solidFill>
              </a:rPr>
            </a:br>
            <a:r>
              <a:rPr lang="en-IN" sz="2700" b="1" i="1" dirty="0">
                <a:solidFill>
                  <a:srgbClr val="002060"/>
                </a:solidFill>
              </a:rPr>
              <a:t>:</a:t>
            </a:r>
            <a:br>
              <a:rPr lang="en-IN" sz="2700" b="1" i="1" dirty="0">
                <a:solidFill>
                  <a:srgbClr val="002060"/>
                </a:solidFill>
              </a:rPr>
            </a:br>
            <a:r>
              <a:rPr lang="en-IN" sz="2700" b="1" i="1" dirty="0">
                <a:solidFill>
                  <a:srgbClr val="002060"/>
                </a:solidFill>
              </a:rPr>
              <a:t/>
            </a:r>
            <a:br>
              <a:rPr lang="en-IN" sz="2700" b="1" i="1" dirty="0">
                <a:solidFill>
                  <a:srgbClr val="002060"/>
                </a:solidFill>
              </a:rPr>
            </a:br>
            <a:r>
              <a:rPr lang="en-US" dirty="0">
                <a:solidFill>
                  <a:srgbClr val="002060"/>
                </a:solidFill>
              </a:rPr>
              <a:t/>
            </a:r>
            <a:br>
              <a:rPr lang="en-US" dirty="0">
                <a:solidFill>
                  <a:srgbClr val="002060"/>
                </a:solidFill>
              </a:rPr>
            </a:br>
            <a:endParaRPr lang="en-US" dirty="0">
              <a:solidFill>
                <a:srgbClr val="002060"/>
              </a:solidFill>
            </a:endParaRPr>
          </a:p>
        </p:txBody>
      </p:sp>
      <p:sp>
        <p:nvSpPr>
          <p:cNvPr id="3" name="Content Placeholder 2"/>
          <p:cNvSpPr>
            <a:spLocks noGrp="1"/>
          </p:cNvSpPr>
          <p:nvPr>
            <p:ph idx="1"/>
          </p:nvPr>
        </p:nvSpPr>
        <p:spPr>
          <a:xfrm>
            <a:off x="326065" y="457201"/>
            <a:ext cx="8817935" cy="4137422"/>
          </a:xfrm>
        </p:spPr>
        <p:txBody>
          <a:bodyPr>
            <a:normAutofit fontScale="62500" lnSpcReduction="20000"/>
          </a:bodyPr>
          <a:lstStyle/>
          <a:p>
            <a:pPr>
              <a:buFont typeface="Wingdings" pitchFamily="2" charset="2"/>
              <a:buChar char="q"/>
            </a:pPr>
            <a:endParaRPr lang="en-IN" sz="2600" b="1" dirty="0" smtClean="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q"/>
            </a:pPr>
            <a:r>
              <a:rPr lang="en-IN" sz="2600" b="1" dirty="0" smtClean="0">
                <a:solidFill>
                  <a:srgbClr val="002060"/>
                </a:solidFill>
                <a:latin typeface="Times New Roman" panose="02020603050405020304" pitchFamily="18" charset="0"/>
                <a:cs typeface="Times New Roman" panose="02020603050405020304" pitchFamily="18" charset="0"/>
              </a:rPr>
              <a:t>MQTT </a:t>
            </a:r>
            <a:r>
              <a:rPr lang="en-IN" sz="2600" b="1" dirty="0">
                <a:solidFill>
                  <a:srgbClr val="002060"/>
                </a:solidFill>
                <a:latin typeface="Times New Roman" panose="02020603050405020304" pitchFamily="18" charset="0"/>
                <a:cs typeface="Times New Roman" panose="02020603050405020304" pitchFamily="18" charset="0"/>
              </a:rPr>
              <a:t>PROTOCOL</a:t>
            </a:r>
            <a:endParaRPr lang="en-IN" sz="2600" b="1" dirty="0">
              <a:latin typeface="Times New Roman" panose="02020603050405020304" pitchFamily="18" charset="0"/>
              <a:cs typeface="Times New Roman" panose="02020603050405020304" pitchFamily="18" charset="0"/>
            </a:endParaRPr>
          </a:p>
          <a:p>
            <a:pPr>
              <a:buFont typeface="Wingdings" pitchFamily="2" charset="2"/>
              <a:buChar char="q"/>
            </a:pPr>
            <a:endParaRPr lang="en-IN" sz="1575" dirty="0"/>
          </a:p>
          <a:p>
            <a:pPr>
              <a:buFont typeface="Wingdings" pitchFamily="2" charset="2"/>
              <a:buChar char="q"/>
            </a:pPr>
            <a:r>
              <a:rPr lang="en-IN" sz="2900" dirty="0">
                <a:latin typeface="Times New Roman" panose="02020603050405020304" pitchFamily="18" charset="0"/>
                <a:cs typeface="Times New Roman" panose="02020603050405020304" pitchFamily="18" charset="0"/>
              </a:rPr>
              <a:t>MQTT means Message Queuing Telemetry Transport. It is small size, light weight, low power usage, minimized data packets and ease of implementation .it is used for “machine-to-machine” connection.</a:t>
            </a:r>
          </a:p>
          <a:p>
            <a:pPr>
              <a:buNone/>
            </a:pPr>
            <a:endParaRPr lang="en-IN" sz="2900" dirty="0">
              <a:latin typeface="Times New Roman" panose="02020603050405020304" pitchFamily="18" charset="0"/>
              <a:cs typeface="Times New Roman" panose="02020603050405020304" pitchFamily="18" charset="0"/>
            </a:endParaRPr>
          </a:p>
          <a:p>
            <a:pPr>
              <a:buNone/>
            </a:pPr>
            <a:endParaRPr lang="en-US" sz="1575" dirty="0"/>
          </a:p>
          <a:p>
            <a:pPr>
              <a:buNone/>
            </a:pPr>
            <a:r>
              <a:rPr lang="en-IN" b="1" i="1" dirty="0">
                <a:solidFill>
                  <a:srgbClr val="002060"/>
                </a:solidFill>
              </a:rPr>
              <a:t>  </a:t>
            </a:r>
            <a:r>
              <a:rPr lang="en-IN" sz="2600" b="1" i="1" dirty="0">
                <a:solidFill>
                  <a:srgbClr val="002060"/>
                </a:solidFill>
                <a:latin typeface="Times New Roman" panose="02020603050405020304" pitchFamily="18" charset="0"/>
                <a:cs typeface="Times New Roman" panose="02020603050405020304" pitchFamily="18" charset="0"/>
              </a:rPr>
              <a:t>Working:</a:t>
            </a:r>
            <a:endParaRPr lang="en-US" sz="2600" dirty="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q"/>
            </a:pPr>
            <a:r>
              <a:rPr lang="en-IN" sz="1350" dirty="0"/>
              <a:t> </a:t>
            </a:r>
            <a:r>
              <a:rPr lang="en-IN" sz="2900" dirty="0">
                <a:latin typeface="Times New Roman" panose="02020603050405020304" pitchFamily="18" charset="0"/>
                <a:cs typeface="Times New Roman" panose="02020603050405020304" pitchFamily="18" charset="0"/>
              </a:rPr>
              <a:t>MQTT is based on clients and a server. The server is the one who is responsible for handling the client’s requests of receiving or sending data between each other. MQTT server is called a broker and the clients are simply the connected devices.</a:t>
            </a:r>
            <a:endParaRPr lang="en-US" sz="2900" dirty="0">
              <a:latin typeface="Times New Roman" panose="02020603050405020304" pitchFamily="18" charset="0"/>
              <a:cs typeface="Times New Roman" panose="02020603050405020304" pitchFamily="18" charset="0"/>
            </a:endParaRP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When a device (a client) wants to send data to the broker, we call this operation a “publish”.</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When a device (a client) wants to receive data from the broker, we call this operation a “subscribe”.</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Publish, is the process a device does to send its message to the broker.</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Subscribe, where a device does to retrieve a message from the broker.</a:t>
            </a:r>
          </a:p>
          <a:p>
            <a:endParaRPr lang="en-US" dirty="0"/>
          </a:p>
        </p:txBody>
      </p:sp>
    </p:spTree>
    <p:extLst>
      <p:ext uri="{BB962C8B-B14F-4D97-AF65-F5344CB8AC3E}">
        <p14:creationId xmlns:p14="http://schemas.microsoft.com/office/powerpoint/2010/main" val="707273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1sheeld.com/wp-content/uploads/2018/07/mqtt-flow.png"/>
          <p:cNvPicPr>
            <a:picLocks noGrp="1"/>
          </p:cNvPicPr>
          <p:nvPr>
            <p:ph idx="1"/>
          </p:nvPr>
        </p:nvPicPr>
        <p:blipFill>
          <a:blip r:embed="rId2"/>
          <a:srcRect/>
          <a:stretch>
            <a:fillRect/>
          </a:stretch>
        </p:blipFill>
        <p:spPr bwMode="auto">
          <a:xfrm>
            <a:off x="2293144" y="1729384"/>
            <a:ext cx="4557713" cy="2336006"/>
          </a:xfrm>
          <a:prstGeom prst="rect">
            <a:avLst/>
          </a:prstGeom>
          <a:noFill/>
          <a:ln w="9525">
            <a:noFill/>
            <a:miter lim="800000"/>
            <a:headEnd/>
            <a:tailEnd/>
          </a:ln>
        </p:spPr>
      </p:pic>
      <p:sp>
        <p:nvSpPr>
          <p:cNvPr id="5" name="Rectangle 4"/>
          <p:cNvSpPr/>
          <p:nvPr/>
        </p:nvSpPr>
        <p:spPr>
          <a:xfrm>
            <a:off x="1337044" y="262502"/>
            <a:ext cx="7537598" cy="1631216"/>
          </a:xfrm>
          <a:prstGeom prst="rect">
            <a:avLst/>
          </a:prstGeom>
        </p:spPr>
        <p:txBody>
          <a:bodyPr wrap="square">
            <a:spAutoFit/>
          </a:bodyPr>
          <a:lstStyle/>
          <a:p>
            <a:pPr lvl="0" fontAlgn="base">
              <a:spcBef>
                <a:spcPct val="0"/>
              </a:spcBef>
              <a:spcAft>
                <a:spcPct val="0"/>
              </a:spcAft>
            </a:pPr>
            <a:r>
              <a:rPr lang="en-US" sz="2000" b="1" i="1"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Sending  sensor data to client through MQTT protocol:</a:t>
            </a:r>
            <a:endParaRPr lang="en-US" sz="20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The data such as temperature and humidity values from publisher is send to the </a:t>
            </a:r>
            <a:r>
              <a:rPr lang="en-US" sz="2000" b="1" dirty="0" err="1">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mqtt</a:t>
            </a:r>
            <a:r>
              <a:rPr lang="en-US" sz="2000" b="1"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 broker</a:t>
            </a: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4F4F4F"/>
                </a:solidFill>
                <a:latin typeface="Times New Roman" panose="02020603050405020304" pitchFamily="18" charset="0"/>
                <a:ea typeface="Calibri" pitchFamily="34" charset="0"/>
                <a:cs typeface="Times New Roman" panose="02020603050405020304" pitchFamily="18" charset="0"/>
              </a:rPr>
              <a:t> The broker role here is to take the message “temperature value” and deliver </a:t>
            </a: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through a message to the subscriber phone or application.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6026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0"/>
            <a:ext cx="7688700" cy="502276"/>
          </a:xfrm>
        </p:spPr>
        <p:txBody>
          <a:bodyPr>
            <a:normAutofit fontScale="90000"/>
          </a:bodyPr>
          <a:lstStyle/>
          <a:p>
            <a:r>
              <a:rPr lang="en-IN" b="1" dirty="0" smtClean="0"/>
              <a:t>IOT page </a:t>
            </a:r>
            <a:r>
              <a:rPr lang="en-IN" dirty="0" smtClean="0"/>
              <a:t>:</a:t>
            </a:r>
            <a:endParaRPr lang="en-IN" dirty="0"/>
          </a:p>
        </p:txBody>
      </p:sp>
      <p:sp>
        <p:nvSpPr>
          <p:cNvPr id="3" name="Text Placeholder 2"/>
          <p:cNvSpPr>
            <a:spLocks noGrp="1"/>
          </p:cNvSpPr>
          <p:nvPr>
            <p:ph type="body" idx="1"/>
          </p:nvPr>
        </p:nvSpPr>
        <p:spPr>
          <a:xfrm>
            <a:off x="729450" y="515155"/>
            <a:ext cx="7688700" cy="4546242"/>
          </a:xfrm>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849"/>
            <a:ext cx="9144000" cy="4253802"/>
          </a:xfrm>
          <a:prstGeom prst="rect">
            <a:avLst/>
          </a:prstGeom>
        </p:spPr>
      </p:pic>
    </p:spTree>
    <p:extLst>
      <p:ext uri="{BB962C8B-B14F-4D97-AF65-F5344CB8AC3E}">
        <p14:creationId xmlns:p14="http://schemas.microsoft.com/office/powerpoint/2010/main" val="3035846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66ACF4C-6F8C-46FC-8362-2E05C90EEAFA}"/>
              </a:ext>
            </a:extLst>
          </p:cNvPr>
          <p:cNvGrpSpPr/>
          <p:nvPr/>
        </p:nvGrpSpPr>
        <p:grpSpPr>
          <a:xfrm>
            <a:off x="-218190" y="-29817"/>
            <a:ext cx="9373733" cy="5143500"/>
            <a:chOff x="-290920" y="0"/>
            <a:chExt cx="12498310" cy="6858000"/>
          </a:xfrm>
        </p:grpSpPr>
        <p:sp>
          <p:nvSpPr>
            <p:cNvPr id="51" name="Rectangle 50">
              <a:extLst>
                <a:ext uri="{FF2B5EF4-FFF2-40B4-BE49-F238E27FC236}">
                  <a16:creationId xmlns:a16="http://schemas.microsoft.com/office/drawing/2014/main" xmlns=""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2" name="Freeform: Shape 51">
              <a:extLst>
                <a:ext uri="{FF2B5EF4-FFF2-40B4-BE49-F238E27FC236}">
                  <a16:creationId xmlns:a16="http://schemas.microsoft.com/office/drawing/2014/main" xmlns=""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TextBox 52">
              <a:extLst>
                <a:ext uri="{FF2B5EF4-FFF2-40B4-BE49-F238E27FC236}">
                  <a16:creationId xmlns:a16="http://schemas.microsoft.com/office/drawing/2014/main" xmlns="" id="{7F4373C1-3934-47C3-8F36-E2FB2615CA87}"/>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Contents</a:t>
              </a:r>
            </a:p>
          </p:txBody>
        </p:sp>
        <p:pic>
          <p:nvPicPr>
            <p:cNvPr id="54" name="Picture 53">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150C247F-7990-4945-869D-5E2A900F477F}"/>
              </a:ext>
            </a:extLst>
          </p:cNvPr>
          <p:cNvGrpSpPr/>
          <p:nvPr/>
        </p:nvGrpSpPr>
        <p:grpSpPr>
          <a:xfrm>
            <a:off x="-6599088" y="0"/>
            <a:ext cx="8597169" cy="5143500"/>
            <a:chOff x="213096" y="0"/>
            <a:chExt cx="11462892" cy="6858000"/>
          </a:xfrm>
        </p:grpSpPr>
        <p:sp>
          <p:nvSpPr>
            <p:cNvPr id="56" name="Rectangle 55">
              <a:extLst>
                <a:ext uri="{FF2B5EF4-FFF2-40B4-BE49-F238E27FC236}">
                  <a16:creationId xmlns:a16="http://schemas.microsoft.com/office/drawing/2014/main" xmlns=""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7" name="Freeform: Shape 56">
              <a:extLst>
                <a:ext uri="{FF2B5EF4-FFF2-40B4-BE49-F238E27FC236}">
                  <a16:creationId xmlns:a16="http://schemas.microsoft.com/office/drawing/2014/main" xmlns=""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8" name="TextBox 57">
              <a:extLst>
                <a:ext uri="{FF2B5EF4-FFF2-40B4-BE49-F238E27FC236}">
                  <a16:creationId xmlns:a16="http://schemas.microsoft.com/office/drawing/2014/main" xmlns="" id="{CD6BDC4B-8313-4203-9F42-C28AC214EB64}"/>
                </a:ext>
              </a:extLst>
            </p:cNvPr>
            <p:cNvSpPr txBox="1"/>
            <p:nvPr/>
          </p:nvSpPr>
          <p:spPr>
            <a:xfrm rot="16200000">
              <a:off x="10341390" y="30904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Platform</a:t>
              </a:r>
            </a:p>
          </p:txBody>
        </p:sp>
        <p:pic>
          <p:nvPicPr>
            <p:cNvPr id="59" name="Picture 58">
              <a:extLst>
                <a:ext uri="{FF2B5EF4-FFF2-40B4-BE49-F238E27FC236}">
                  <a16:creationId xmlns:a16="http://schemas.microsoft.com/office/drawing/2014/main" xmlns="" id="{44037FC5-8E34-4772-9A87-813F2AD5E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70" name="Rectangle 69">
            <a:extLst>
              <a:ext uri="{FF2B5EF4-FFF2-40B4-BE49-F238E27FC236}">
                <a16:creationId xmlns:a16="http://schemas.microsoft.com/office/drawing/2014/main" xmlns="" id="{371C6EE2-CCA6-4F94-870B-CB9D61CEBE17}"/>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extBox 38"/>
          <p:cNvSpPr txBox="1"/>
          <p:nvPr/>
        </p:nvSpPr>
        <p:spPr>
          <a:xfrm>
            <a:off x="2839615" y="1021867"/>
            <a:ext cx="5057775" cy="3104696"/>
          </a:xfrm>
          <a:prstGeom prst="rect">
            <a:avLst/>
          </a:prstGeom>
          <a:noFill/>
        </p:spPr>
        <p:txBody>
          <a:bodyPr wrap="square" rtlCol="0">
            <a:spAutoFit/>
          </a:bodyPr>
          <a:lstStyle/>
          <a:p>
            <a:pPr>
              <a:buFont typeface="Wingdings" pitchFamily="2" charset="2"/>
              <a:buChar char="v"/>
            </a:pPr>
            <a:endParaRPr lang="en-US" sz="1575" b="1" dirty="0">
              <a:solidFill>
                <a:srgbClr val="801669"/>
              </a:solidFill>
              <a:latin typeface="Lucida Calligraphy" pitchFamily="66" charset="0"/>
            </a:endParaRPr>
          </a:p>
          <a:p>
            <a:pPr>
              <a:buFont typeface="Wingdings" pitchFamily="2" charset="2"/>
              <a:buChar char="v"/>
            </a:pPr>
            <a:r>
              <a:rPr lang="en-US" sz="1575" b="1" dirty="0">
                <a:solidFill>
                  <a:srgbClr val="801669"/>
                </a:solidFill>
                <a:latin typeface="Lucida Calligraphy" pitchFamily="66" charset="0"/>
              </a:rPr>
              <a:t> </a:t>
            </a:r>
            <a:r>
              <a:rPr lang="en-US" sz="1800" b="1" dirty="0">
                <a:solidFill>
                  <a:srgbClr val="7030A0"/>
                </a:solidFill>
                <a:latin typeface="Times New Roman" panose="02020603050405020304" pitchFamily="18" charset="0"/>
                <a:cs typeface="Times New Roman" panose="02020603050405020304" pitchFamily="18" charset="0"/>
              </a:rPr>
              <a:t>Introduction</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Issues in implementation</a:t>
            </a:r>
          </a:p>
          <a:p>
            <a:pPr>
              <a:buFont typeface="Wingdings" pitchFamily="2" charset="2"/>
              <a:buChar char="v"/>
            </a:pPr>
            <a:r>
              <a:rPr lang="en" sz="1800" b="1" dirty="0">
                <a:solidFill>
                  <a:srgbClr val="7030A0"/>
                </a:solidFill>
                <a:latin typeface="Times New Roman" panose="02020603050405020304" pitchFamily="18" charset="0"/>
                <a:cs typeface="Times New Roman" panose="02020603050405020304" pitchFamily="18" charset="0"/>
              </a:rPr>
              <a:t> Objective</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S/W,H/W and services requirements</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 sz="1800" b="1" dirty="0">
                <a:solidFill>
                  <a:srgbClr val="7030A0"/>
                </a:solidFill>
                <a:latin typeface="Times New Roman" panose="02020603050405020304" pitchFamily="18" charset="0"/>
                <a:cs typeface="Times New Roman" panose="02020603050405020304" pitchFamily="18" charset="0"/>
              </a:rPr>
              <a:t>Advantages of  proposed  approach</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Block Diagram</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Applications</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Conclusion </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Future work</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References</a:t>
            </a:r>
          </a:p>
        </p:txBody>
      </p:sp>
      <p:sp>
        <p:nvSpPr>
          <p:cNvPr id="40" name="TextBox 39"/>
          <p:cNvSpPr txBox="1"/>
          <p:nvPr/>
        </p:nvSpPr>
        <p:spPr>
          <a:xfrm>
            <a:off x="2839615" y="701168"/>
            <a:ext cx="4929188" cy="553998"/>
          </a:xfrm>
          <a:prstGeom prst="rect">
            <a:avLst/>
          </a:prstGeom>
          <a:noFill/>
        </p:spPr>
        <p:txBody>
          <a:bodyPr wrap="square" rtlCol="0">
            <a:spAutoFit/>
          </a:bodyPr>
          <a:lstStyle/>
          <a:p>
            <a:pPr algn="ctr"/>
            <a:r>
              <a:rPr lang="en-US" sz="3000" b="1" dirty="0">
                <a:solidFill>
                  <a:srgbClr val="C00000"/>
                </a:solidFill>
                <a:latin typeface="Times New Roman" panose="02020603050405020304" pitchFamily="18" charset="0"/>
                <a:cs typeface="Times New Roman" panose="02020603050405020304" pitchFamily="18" charset="0"/>
              </a:rPr>
              <a:t>CONTENTS</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9024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
                                          </p:val>
                                        </p:tav>
                                        <p:tav tm="100000">
                                          <p:val>
                                            <p:strVal val="#ppt_x"/>
                                          </p:val>
                                        </p:tav>
                                      </p:tavLst>
                                    </p:anim>
                                    <p:anim calcmode="lin" valueType="num">
                                      <p:cBhvr>
                                        <p:cTn id="1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Cont</a:t>
            </a:r>
            <a:endParaRPr lang="en-US" dirty="0"/>
          </a:p>
        </p:txBody>
      </p:sp>
      <p:sp>
        <p:nvSpPr>
          <p:cNvPr id="3" name="Text Placeholder 2"/>
          <p:cNvSpPr>
            <a:spLocks noGrp="1"/>
          </p:cNvSpPr>
          <p:nvPr>
            <p:ph type="body"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DB OUTPUT</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903" y="0"/>
            <a:ext cx="3180161" cy="5143500"/>
          </a:xfrm>
          <a:prstGeom prst="rect">
            <a:avLst/>
          </a:prstGeom>
        </p:spPr>
      </p:pic>
    </p:spTree>
    <p:extLst>
      <p:ext uri="{BB962C8B-B14F-4D97-AF65-F5344CB8AC3E}">
        <p14:creationId xmlns:p14="http://schemas.microsoft.com/office/powerpoint/2010/main" val="38970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854" y="309856"/>
            <a:ext cx="8229600" cy="857250"/>
          </a:xfrm>
        </p:spPr>
        <p:txBody>
          <a:bodyPr>
            <a:normAutofit/>
          </a:bodyPr>
          <a:lstStyle/>
          <a:p>
            <a:r>
              <a:rPr lang="en-US" sz="2800" b="1" dirty="0">
                <a:latin typeface="Times New Roman" panose="02020603050405020304" pitchFamily="18" charset="0"/>
                <a:cs typeface="Times New Roman" panose="02020603050405020304" pitchFamily="18" charset="0"/>
              </a:rPr>
              <a:t>Network Security</a:t>
            </a:r>
          </a:p>
        </p:txBody>
      </p:sp>
      <p:sp>
        <p:nvSpPr>
          <p:cNvPr id="3" name="Content Placeholder 2"/>
          <p:cNvSpPr>
            <a:spLocks noGrp="1"/>
          </p:cNvSpPr>
          <p:nvPr>
            <p:ph idx="1"/>
          </p:nvPr>
        </p:nvSpPr>
        <p:spPr/>
        <p:txBody>
          <a:bodyPr>
            <a:normAutofit/>
          </a:bodyPr>
          <a:lstStyle/>
          <a:p>
            <a:r>
              <a:rPr lang="en-US" sz="1800" dirty="0" err="1">
                <a:latin typeface="Times New Roman" panose="02020603050405020304" pitchFamily="18" charset="0"/>
                <a:cs typeface="Times New Roman" panose="02020603050405020304" pitchFamily="18" charset="0"/>
              </a:rPr>
              <a:t>Dhcp</a:t>
            </a:r>
            <a:r>
              <a:rPr lang="en-US" sz="1800" dirty="0">
                <a:latin typeface="Times New Roman" panose="02020603050405020304" pitchFamily="18" charset="0"/>
                <a:cs typeface="Times New Roman" panose="02020603050405020304" pitchFamily="18" charset="0"/>
              </a:rPr>
              <a:t> Snooping</a:t>
            </a: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6" y="1819814"/>
            <a:ext cx="4428790" cy="3323686"/>
          </a:xfrm>
          <a:prstGeom prst="rect">
            <a:avLst/>
          </a:prstGeom>
        </p:spPr>
      </p:pic>
      <p:pic>
        <p:nvPicPr>
          <p:cNvPr id="5" name="Picture 4" descr="C:\Users\Kranthi\Desktop\DHCP SNOOPING RESULT.PNG"/>
          <p:cNvPicPr/>
          <p:nvPr/>
        </p:nvPicPr>
        <p:blipFill>
          <a:blip r:embed="rId3">
            <a:extLst>
              <a:ext uri="{28A0092B-C50C-407E-A947-70E740481C1C}">
                <a14:useLocalDpi xmlns:a14="http://schemas.microsoft.com/office/drawing/2010/main" val="0"/>
              </a:ext>
            </a:extLst>
          </a:blip>
          <a:srcRect/>
          <a:stretch>
            <a:fillRect/>
          </a:stretch>
        </p:blipFill>
        <p:spPr bwMode="auto">
          <a:xfrm>
            <a:off x="4912581" y="1791457"/>
            <a:ext cx="4000500" cy="2141220"/>
          </a:xfrm>
          <a:prstGeom prst="rect">
            <a:avLst/>
          </a:prstGeom>
          <a:noFill/>
          <a:ln>
            <a:noFill/>
          </a:ln>
        </p:spPr>
      </p:pic>
    </p:spTree>
    <p:extLst>
      <p:ext uri="{BB962C8B-B14F-4D97-AF65-F5344CB8AC3E}">
        <p14:creationId xmlns:p14="http://schemas.microsoft.com/office/powerpoint/2010/main" val="3549173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endParaRPr lang="en-US" dirty="0"/>
          </a:p>
        </p:txBody>
      </p:sp>
      <p:sp>
        <p:nvSpPr>
          <p:cNvPr id="3" name="Content Placeholder 2"/>
          <p:cNvSpPr>
            <a:spLocks noGrp="1"/>
          </p:cNvSpPr>
          <p:nvPr>
            <p:ph idx="1"/>
          </p:nvPr>
        </p:nvSpPr>
        <p:spPr/>
        <p:txBody>
          <a:bodyPr/>
          <a:lstStyle/>
          <a:p>
            <a:r>
              <a:rPr lang="en-US" sz="2400" b="1" dirty="0">
                <a:latin typeface="Times New Roman" panose="02020603050405020304" pitchFamily="18" charset="0"/>
                <a:cs typeface="Times New Roman" panose="02020603050405020304" pitchFamily="18" charset="0"/>
              </a:rPr>
              <a:t>Site to Site VPN</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044" y="2024686"/>
            <a:ext cx="5784081" cy="2903472"/>
          </a:xfrm>
          <a:prstGeom prst="rect">
            <a:avLst/>
          </a:prstGeom>
        </p:spPr>
      </p:pic>
    </p:spTree>
    <p:extLst>
      <p:ext uri="{BB962C8B-B14F-4D97-AF65-F5344CB8AC3E}">
        <p14:creationId xmlns:p14="http://schemas.microsoft.com/office/powerpoint/2010/main" val="2592360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endParaRPr lang="en-US" dirty="0"/>
          </a:p>
        </p:txBody>
      </p:sp>
      <p:sp>
        <p:nvSpPr>
          <p:cNvPr id="3" name="Content Placeholder 2"/>
          <p:cNvSpPr>
            <a:spLocks noGrp="1"/>
          </p:cNvSpPr>
          <p:nvPr>
            <p:ph idx="1"/>
          </p:nvPr>
        </p:nvSpPr>
        <p:spPr>
          <a:xfrm>
            <a:off x="457200" y="1451610"/>
            <a:ext cx="8229600" cy="3545692"/>
          </a:xfrm>
        </p:spPr>
        <p:txBody>
          <a:bodyPr>
            <a:noAutofit/>
          </a:bodyPr>
          <a:lstStyle/>
          <a:p>
            <a:r>
              <a:rPr lang="en-US" sz="2000" dirty="0">
                <a:latin typeface="Times New Roman" panose="02020603050405020304" pitchFamily="18" charset="0"/>
                <a:cs typeface="Times New Roman" panose="02020603050405020304" pitchFamily="18" charset="0"/>
              </a:rPr>
              <a:t> Site-to-Site </a:t>
            </a:r>
            <a:r>
              <a:rPr lang="en-US" sz="2000" dirty="0" err="1">
                <a:latin typeface="Times New Roman" panose="02020603050405020304" pitchFamily="18" charset="0"/>
                <a:cs typeface="Times New Roman" panose="02020603050405020304" pitchFamily="18" charset="0"/>
              </a:rPr>
              <a:t>IPSec</a:t>
            </a:r>
            <a:r>
              <a:rPr lang="en-US" sz="2000" dirty="0">
                <a:latin typeface="Times New Roman" panose="02020603050405020304" pitchFamily="18" charset="0"/>
                <a:cs typeface="Times New Roman" panose="02020603050405020304" pitchFamily="18" charset="0"/>
              </a:rPr>
              <a:t> VPN Tunnels are used to allow the secure transmission of data, voice and video between two sites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offices or branches).</a:t>
            </a:r>
          </a:p>
          <a:p>
            <a:pPr marL="0" indent="0">
              <a:buNone/>
            </a:pP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The VPN tunnel is created over the Internet public network and encrypted using a number of advanced encryption algorithms to provide confidentiality of the data transmitted between the two sites.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steps are:  (1) Configure ISAKMP (ISAKMP Phase 1)  (2) Configure </a:t>
            </a:r>
            <a:r>
              <a:rPr lang="en-US" sz="2000" dirty="0" err="1">
                <a:latin typeface="Times New Roman" panose="02020603050405020304" pitchFamily="18" charset="0"/>
                <a:cs typeface="Times New Roman" panose="02020603050405020304" pitchFamily="18" charset="0"/>
              </a:rPr>
              <a:t>IPSec</a:t>
            </a:r>
            <a:r>
              <a:rPr lang="en-US" sz="2000" dirty="0">
                <a:latin typeface="Times New Roman" panose="02020603050405020304" pitchFamily="18" charset="0"/>
                <a:cs typeface="Times New Roman" panose="02020603050405020304" pitchFamily="18" charset="0"/>
              </a:rPr>
              <a:t> (ISAKMP Phase 2, ACLs, Crypto MAP)</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6128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endParaRPr lang="en-US" dirty="0"/>
          </a:p>
        </p:txBody>
      </p:sp>
      <p:pic>
        <p:nvPicPr>
          <p:cNvPr id="4" name="image1.png"/>
          <p:cNvPicPr>
            <a:picLocks noGrp="1"/>
          </p:cNvPicPr>
          <p:nvPr>
            <p:ph idx="1"/>
          </p:nvPr>
        </p:nvPicPr>
        <p:blipFill>
          <a:blip r:embed="rId2"/>
          <a:srcRect/>
          <a:stretch>
            <a:fillRect/>
          </a:stretch>
        </p:blipFill>
        <p:spPr>
          <a:xfrm>
            <a:off x="1521154" y="1944133"/>
            <a:ext cx="6101692" cy="3292475"/>
          </a:xfrm>
          <a:prstGeom prst="rect">
            <a:avLst/>
          </a:prstGeom>
          <a:ln/>
        </p:spPr>
      </p:pic>
      <p:sp>
        <p:nvSpPr>
          <p:cNvPr id="5" name="Rectangle 4"/>
          <p:cNvSpPr/>
          <p:nvPr/>
        </p:nvSpPr>
        <p:spPr>
          <a:xfrm>
            <a:off x="457200" y="1510836"/>
            <a:ext cx="2167581"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VPN OUTPUT</a:t>
            </a:r>
          </a:p>
        </p:txBody>
      </p:sp>
    </p:spTree>
    <p:extLst>
      <p:ext uri="{BB962C8B-B14F-4D97-AF65-F5344CB8AC3E}">
        <p14:creationId xmlns:p14="http://schemas.microsoft.com/office/powerpoint/2010/main" val="173053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690"/>
            <a:ext cx="8229600" cy="857250"/>
          </a:xfrm>
        </p:spPr>
        <p:txBody>
          <a:bodyPr/>
          <a:lstStyle/>
          <a:p>
            <a:r>
              <a:rPr lang="en-US" dirty="0" err="1"/>
              <a:t>Cont</a:t>
            </a:r>
            <a:endParaRPr lang="en-US" dirty="0"/>
          </a:p>
        </p:txBody>
      </p:sp>
      <p:sp>
        <p:nvSpPr>
          <p:cNvPr id="3" name="Content Placeholder 2"/>
          <p:cNvSpPr>
            <a:spLocks noGrp="1"/>
          </p:cNvSpPr>
          <p:nvPr>
            <p:ph idx="1"/>
          </p:nvPr>
        </p:nvSpPr>
        <p:spPr>
          <a:xfrm>
            <a:off x="99237" y="1332614"/>
            <a:ext cx="6123763" cy="3810886"/>
          </a:xfrm>
        </p:spPr>
        <p:txBody>
          <a:bodyPr>
            <a:normAutofit lnSpcReduction="10000"/>
          </a:bodyPr>
          <a:lstStyle/>
          <a:p>
            <a:r>
              <a:rPr lang="en-US" sz="2400" b="1" dirty="0">
                <a:latin typeface="Times New Roman" panose="02020603050405020304" pitchFamily="18" charset="0"/>
                <a:cs typeface="Times New Roman" panose="02020603050405020304" pitchFamily="18" charset="0"/>
              </a:rPr>
              <a:t>Secure Boot Sequence</a:t>
            </a:r>
          </a:p>
          <a:p>
            <a:r>
              <a:rPr lang="en-US" sz="2000" dirty="0">
                <a:latin typeface="Times New Roman" panose="02020603050405020304" pitchFamily="18" charset="0"/>
                <a:cs typeface="Times New Roman" panose="02020603050405020304" pitchFamily="18" charset="0"/>
              </a:rPr>
              <a:t>The configuration file in the primary boot set is a copy of the running configuration that was in the router when the feature was first enabled</a:t>
            </a:r>
          </a:p>
          <a:p>
            <a:r>
              <a:rPr lang="en-US" sz="2000" dirty="0">
                <a:latin typeface="Times New Roman" panose="02020603050405020304" pitchFamily="18" charset="0"/>
                <a:cs typeface="Times New Roman" panose="02020603050405020304" pitchFamily="18" charset="0"/>
              </a:rPr>
              <a:t>D The feature secures the smallest working set of files to preserve persistent storage space. No extra space is required to secure the primary IOS image file.</a:t>
            </a:r>
          </a:p>
          <a:p>
            <a:pPr marL="0" indent="0">
              <a:buNone/>
            </a:pPr>
            <a:r>
              <a:rPr lang="en-US" sz="2000" dirty="0">
                <a:latin typeface="Times New Roman" panose="02020603050405020304" pitchFamily="18" charset="0"/>
                <a:cs typeface="Times New Roman" panose="02020603050405020304" pitchFamily="18" charset="0"/>
              </a:rPr>
              <a:t>   The feature automatically detects image or        configuration version mismatch. Only local storage is used for securing files</a:t>
            </a:r>
          </a:p>
          <a:p>
            <a:pPr marL="0" indent="0">
              <a:buNone/>
            </a:pPr>
            <a:r>
              <a:rPr lang="en-US" sz="2000" dirty="0">
                <a:latin typeface="Times New Roman" panose="02020603050405020304" pitchFamily="18" charset="0"/>
                <a:cs typeface="Times New Roman" panose="02020603050405020304" pitchFamily="18" charset="0"/>
              </a:rPr>
              <a:t>The feature can be disabled only through a console session</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dirty="0"/>
          </a:p>
        </p:txBody>
      </p:sp>
      <p:pic>
        <p:nvPicPr>
          <p:cNvPr id="4" name="Picture 6" descr="hacker_ii1"/>
          <p:cNvPicPr>
            <a:picLocks noChangeAspect="1" noChangeArrowheads="1"/>
          </p:cNvPicPr>
          <p:nvPr/>
        </p:nvPicPr>
        <p:blipFill>
          <a:blip r:embed="rId2">
            <a:extLst>
              <a:ext uri="{28A0092B-C50C-407E-A947-70E740481C1C}">
                <a14:useLocalDpi xmlns:a14="http://schemas.microsoft.com/office/drawing/2010/main" val="0"/>
              </a:ext>
            </a:extLst>
          </a:blip>
          <a:srcRect t="5971" b="4477"/>
          <a:stretch>
            <a:fillRect/>
          </a:stretch>
        </p:blipFill>
        <p:spPr bwMode="auto">
          <a:xfrm>
            <a:off x="6408421" y="1451610"/>
            <a:ext cx="2278379"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917138" y="2114352"/>
            <a:ext cx="1079100" cy="1457841"/>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a:lstStyle/>
          <a:p>
            <a:pPr eaLnBrk="1" hangingPunct="1">
              <a:lnSpc>
                <a:spcPct val="100000"/>
              </a:lnSpc>
              <a:spcBef>
                <a:spcPct val="20000"/>
              </a:spcBef>
              <a:defRPr/>
            </a:pPr>
            <a:r>
              <a:rPr lang="en-US" sz="800" b="0" dirty="0">
                <a:latin typeface="Courier New" pitchFamily="49" charset="0"/>
              </a:rPr>
              <a:t>R1# </a:t>
            </a:r>
            <a:r>
              <a:rPr lang="en-US" sz="800" dirty="0">
                <a:latin typeface="Courier New" pitchFamily="49" charset="0"/>
              </a:rPr>
              <a:t>erase startup-</a:t>
            </a:r>
            <a:r>
              <a:rPr lang="en-US" sz="800" dirty="0" err="1">
                <a:latin typeface="Courier New" pitchFamily="49" charset="0"/>
              </a:rPr>
              <a:t>config</a:t>
            </a:r>
            <a:endParaRPr lang="en-US" sz="800" dirty="0">
              <a:latin typeface="Courier New" pitchFamily="49" charset="0"/>
            </a:endParaRPr>
          </a:p>
          <a:p>
            <a:pPr eaLnBrk="1" hangingPunct="1">
              <a:lnSpc>
                <a:spcPct val="100000"/>
              </a:lnSpc>
              <a:spcBef>
                <a:spcPct val="20000"/>
              </a:spcBef>
              <a:defRPr/>
            </a:pPr>
            <a:r>
              <a:rPr lang="en-US" sz="800" b="0" dirty="0">
                <a:latin typeface="Courier New" pitchFamily="49" charset="0"/>
              </a:rPr>
              <a:t>Erasing the </a:t>
            </a:r>
            <a:r>
              <a:rPr lang="en-US" sz="800" b="0" dirty="0" err="1">
                <a:latin typeface="Courier New" pitchFamily="49" charset="0"/>
              </a:rPr>
              <a:t>nvram</a:t>
            </a:r>
            <a:r>
              <a:rPr lang="en-US" sz="800" b="0" dirty="0">
                <a:latin typeface="Courier New" pitchFamily="49" charset="0"/>
              </a:rPr>
              <a:t> </a:t>
            </a:r>
            <a:r>
              <a:rPr lang="en-US" sz="800" b="0" dirty="0" err="1">
                <a:latin typeface="Courier New" pitchFamily="49" charset="0"/>
              </a:rPr>
              <a:t>filesystem</a:t>
            </a:r>
            <a:r>
              <a:rPr lang="en-US" sz="800" b="0" dirty="0">
                <a:latin typeface="Courier New" pitchFamily="49" charset="0"/>
              </a:rPr>
              <a:t> will remove all configuration files! Continue? [confirm]</a:t>
            </a:r>
          </a:p>
        </p:txBody>
      </p:sp>
    </p:spTree>
    <p:extLst>
      <p:ext uri="{BB962C8B-B14F-4D97-AF65-F5344CB8AC3E}">
        <p14:creationId xmlns:p14="http://schemas.microsoft.com/office/powerpoint/2010/main" val="1121832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141767" y="1451610"/>
            <a:ext cx="9073117" cy="3291840"/>
          </a:xfrm>
        </p:spPr>
        <p:txBody>
          <a:bodyPr>
            <a:normAutofit fontScale="85000" lnSpcReduction="20000"/>
          </a:bodyPr>
          <a:lstStyle/>
          <a:p>
            <a:r>
              <a:rPr lang="en-US" sz="2800" b="1" dirty="0">
                <a:latin typeface="Times New Roman" panose="02020603050405020304" pitchFamily="18" charset="0"/>
                <a:cs typeface="Times New Roman" panose="02020603050405020304" pitchFamily="18" charset="0"/>
              </a:rPr>
              <a:t>Port Security</a:t>
            </a:r>
            <a:endParaRPr lang="en-US" sz="28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Port security controls how many MAC addresses can be learned on a single switch </a:t>
            </a:r>
            <a:r>
              <a:rPr lang="en-US" sz="2400" dirty="0" err="1">
                <a:latin typeface="Times New Roman" panose="02020603050405020304" pitchFamily="18" charset="0"/>
                <a:cs typeface="Times New Roman" panose="02020603050405020304" pitchFamily="18" charset="0"/>
              </a:rPr>
              <a:t>port.This</a:t>
            </a:r>
            <a:r>
              <a:rPr lang="en-US" sz="2400" dirty="0">
                <a:latin typeface="Times New Roman" panose="02020603050405020304" pitchFamily="18" charset="0"/>
                <a:cs typeface="Times New Roman" panose="02020603050405020304" pitchFamily="18" charset="0"/>
              </a:rPr>
              <a:t> also protects against malicious applications that may be sending thousands of frames</a:t>
            </a:r>
          </a:p>
          <a:p>
            <a:r>
              <a:rPr lang="en-US" sz="2400" dirty="0">
                <a:latin typeface="Times New Roman" panose="02020603050405020304" pitchFamily="18" charset="0"/>
                <a:cs typeface="Times New Roman" panose="02020603050405020304" pitchFamily="18" charset="0"/>
              </a:rPr>
              <a:t>into the network, with a different bogus MAC address for each frame.</a:t>
            </a:r>
          </a:p>
          <a:p>
            <a:r>
              <a:rPr lang="en-US" sz="2800" b="1" dirty="0">
                <a:latin typeface="Times New Roman" panose="02020603050405020304" pitchFamily="18" charset="0"/>
                <a:cs typeface="Times New Roman" panose="02020603050405020304" pitchFamily="18" charset="0"/>
              </a:rPr>
              <a:t>Dynamic Arp Spoofing</a:t>
            </a:r>
          </a:p>
          <a:p>
            <a:r>
              <a:rPr lang="en-US" sz="2400" dirty="0">
                <a:latin typeface="Times New Roman" panose="02020603050405020304" pitchFamily="18" charset="0"/>
                <a:cs typeface="Times New Roman" panose="02020603050405020304" pitchFamily="18" charset="0"/>
              </a:rPr>
              <a:t>ARP provides IP communication within a Layer 2 broadcast domain by mapping an IP address to a MAC address.</a:t>
            </a:r>
          </a:p>
          <a:p>
            <a:r>
              <a:rPr lang="en-US" sz="2400" dirty="0">
                <a:latin typeface="Times New Roman" panose="02020603050405020304" pitchFamily="18" charset="0"/>
                <a:cs typeface="Times New Roman" panose="02020603050405020304" pitchFamily="18" charset="0"/>
              </a:rPr>
              <a:t>DAI is a security feature that validates ARP packets in a network. DAI intercepts, logs, and discards ARP packets with invalid IP-t o -MAC address bindings.</a:t>
            </a:r>
          </a:p>
          <a:p>
            <a:r>
              <a:rPr lang="en-US" sz="2400" dirty="0">
                <a:latin typeface="Times New Roman" panose="02020603050405020304" pitchFamily="18" charset="0"/>
                <a:cs typeface="Times New Roman" panose="02020603050405020304" pitchFamily="18" charset="0"/>
              </a:rPr>
              <a:t> This capability protects the network from some man-in-the-middle attacks.</a:t>
            </a:r>
          </a:p>
          <a:p>
            <a:endParaRPr lang="en-US" sz="24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26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Cont</a:t>
            </a:r>
            <a:endParaRPr lang="en-US" dirty="0"/>
          </a:p>
        </p:txBody>
      </p:sp>
      <p:pic>
        <p:nvPicPr>
          <p:cNvPr id="4" name="Picture 3"/>
          <p:cNvPicPr/>
          <p:nvPr/>
        </p:nvPicPr>
        <p:blipFill>
          <a:blip r:embed="rId2"/>
          <a:stretch>
            <a:fillRect/>
          </a:stretch>
        </p:blipFill>
        <p:spPr>
          <a:xfrm>
            <a:off x="832385" y="2069315"/>
            <a:ext cx="5943600" cy="1313815"/>
          </a:xfrm>
          <a:prstGeom prst="rect">
            <a:avLst/>
          </a:prstGeom>
        </p:spPr>
      </p:pic>
      <p:pic>
        <p:nvPicPr>
          <p:cNvPr id="5" name="Content Placeholder 4" descr="C:\Users\Kranthi\Desktop\port security result.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2385" y="3765411"/>
            <a:ext cx="4841697" cy="857370"/>
          </a:xfrm>
          <a:prstGeom prst="rect">
            <a:avLst/>
          </a:prstGeom>
          <a:noFill/>
          <a:ln>
            <a:noFill/>
          </a:ln>
        </p:spPr>
      </p:pic>
      <p:sp>
        <p:nvSpPr>
          <p:cNvPr id="6" name="Rectangle 5"/>
          <p:cNvSpPr/>
          <p:nvPr/>
        </p:nvSpPr>
        <p:spPr>
          <a:xfrm>
            <a:off x="225938" y="1385316"/>
            <a:ext cx="6986208"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SECURED BOOT AND PORT SECURITY OUPTUT</a:t>
            </a:r>
          </a:p>
        </p:txBody>
      </p:sp>
    </p:spTree>
    <p:extLst>
      <p:ext uri="{BB962C8B-B14F-4D97-AF65-F5344CB8AC3E}">
        <p14:creationId xmlns:p14="http://schemas.microsoft.com/office/powerpoint/2010/main" val="303475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Browser(To access AWS web Console)</a:t>
            </a:r>
          </a:p>
          <a:p>
            <a:r>
              <a:rPr lang="en-US" sz="2000" dirty="0">
                <a:latin typeface="Times New Roman" panose="02020603050405020304" pitchFamily="18" charset="0"/>
                <a:cs typeface="Times New Roman" panose="02020603050405020304" pitchFamily="18" charset="0"/>
              </a:rPr>
              <a:t>Putty</a:t>
            </a:r>
          </a:p>
          <a:p>
            <a:r>
              <a:rPr lang="en-US" sz="2000" dirty="0">
                <a:latin typeface="Times New Roman" panose="02020603050405020304" pitchFamily="18" charset="0"/>
                <a:cs typeface="Times New Roman" panose="02020603050405020304" pitchFamily="18" charset="0"/>
              </a:rPr>
              <a:t>Filezilla</a:t>
            </a:r>
          </a:p>
          <a:p>
            <a:r>
              <a:rPr lang="en-US" sz="2000" dirty="0">
                <a:latin typeface="Times New Roman" panose="02020603050405020304" pitchFamily="18" charset="0"/>
                <a:cs typeface="Times New Roman" panose="02020603050405020304" pitchFamily="18" charset="0"/>
              </a:rPr>
              <a:t>Packet Tracer</a:t>
            </a:r>
          </a:p>
          <a:p>
            <a:r>
              <a:rPr lang="en-US" sz="2000" dirty="0" smtClean="0">
                <a:latin typeface="Times New Roman" panose="02020603050405020304" pitchFamily="18" charset="0"/>
                <a:cs typeface="Times New Roman" panose="02020603050405020304" pitchFamily="18" charset="0"/>
              </a:rPr>
              <a:t>GNS</a:t>
            </a:r>
          </a:p>
          <a:p>
            <a:r>
              <a:rPr lang="en-US" sz="2000" dirty="0" err="1" smtClean="0">
                <a:latin typeface="Times New Roman" panose="02020603050405020304" pitchFamily="18" charset="0"/>
                <a:cs typeface="Times New Roman" panose="02020603050405020304" pitchFamily="18" charset="0"/>
              </a:rPr>
              <a:t>Ardunio</a:t>
            </a:r>
            <a:r>
              <a:rPr lang="en-US" sz="2000" dirty="0" smtClean="0">
                <a:latin typeface="Times New Roman" panose="02020603050405020304" pitchFamily="18" charset="0"/>
                <a:cs typeface="Times New Roman" panose="02020603050405020304" pitchFamily="18" charset="0"/>
              </a:rPr>
              <a:t> IDE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0014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Website will be handled billion and million request with out any latency and unviability issue.</a:t>
            </a:r>
          </a:p>
          <a:p>
            <a:r>
              <a:rPr lang="en-US" sz="1800" dirty="0">
                <a:latin typeface="Times New Roman" panose="02020603050405020304" pitchFamily="18" charset="0"/>
                <a:cs typeface="Times New Roman" panose="02020603050405020304" pitchFamily="18" charset="0"/>
              </a:rPr>
              <a:t>By the help of Scaling feature.</a:t>
            </a:r>
          </a:p>
          <a:p>
            <a:r>
              <a:rPr lang="en-US" sz="1800" dirty="0">
                <a:latin typeface="Times New Roman" panose="02020603050405020304" pitchFamily="18" charset="0"/>
                <a:cs typeface="Times New Roman" panose="02020603050405020304" pitchFamily="18" charset="0"/>
              </a:rPr>
              <a:t>Atmosphere details of particular location are obtained by the help of </a:t>
            </a:r>
            <a:r>
              <a:rPr lang="en-US" sz="1800" dirty="0" err="1">
                <a:latin typeface="Times New Roman" panose="02020603050405020304" pitchFamily="18" charset="0"/>
                <a:cs typeface="Times New Roman" panose="02020603050405020304" pitchFamily="18" charset="0"/>
              </a:rPr>
              <a:t>IoT</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On premises network secured by using principles, VPN, firewall.</a:t>
            </a:r>
          </a:p>
        </p:txBody>
      </p:sp>
    </p:spTree>
    <p:extLst>
      <p:ext uri="{BB962C8B-B14F-4D97-AF65-F5344CB8AC3E}">
        <p14:creationId xmlns:p14="http://schemas.microsoft.com/office/powerpoint/2010/main" val="4025210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xmlns="" id="{BC3001EC-9F33-4C39-B780-199714C83EA2}"/>
              </a:ext>
            </a:extLst>
          </p:cNvPr>
          <p:cNvGrpSpPr/>
          <p:nvPr/>
        </p:nvGrpSpPr>
        <p:grpSpPr>
          <a:xfrm>
            <a:off x="-218190" y="0"/>
            <a:ext cx="9373733" cy="5143500"/>
            <a:chOff x="-290920" y="0"/>
            <a:chExt cx="12498310" cy="6858000"/>
          </a:xfrm>
        </p:grpSpPr>
        <p:sp>
          <p:nvSpPr>
            <p:cNvPr id="34" name="Rectangle 33">
              <a:extLst>
                <a:ext uri="{FF2B5EF4-FFF2-40B4-BE49-F238E27FC236}">
                  <a16:creationId xmlns:a16="http://schemas.microsoft.com/office/drawing/2014/main" xmlns=""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5" name="Freeform: Shape 34">
              <a:extLst>
                <a:ext uri="{FF2B5EF4-FFF2-40B4-BE49-F238E27FC236}">
                  <a16:creationId xmlns:a16="http://schemas.microsoft.com/office/drawing/2014/main" xmlns=""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TextBox 35">
              <a:extLst>
                <a:ext uri="{FF2B5EF4-FFF2-40B4-BE49-F238E27FC236}">
                  <a16:creationId xmlns:a16="http://schemas.microsoft.com/office/drawing/2014/main" xmlns="" id="{2151F346-69C6-4F86-BC1F-C57BA2384CC6}"/>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smtClean="0">
                  <a:solidFill>
                    <a:srgbClr val="F0EEF0"/>
                  </a:solidFill>
                  <a:latin typeface="Tw Cen MT" panose="020B0602020104020603" pitchFamily="34" charset="0"/>
                </a:rPr>
                <a:t>Content</a:t>
              </a:r>
              <a:endParaRPr lang="en-US" sz="2700" b="1" dirty="0">
                <a:solidFill>
                  <a:srgbClr val="F0EEF0"/>
                </a:solidFill>
                <a:latin typeface="Tw Cen MT" panose="020B0602020104020603" pitchFamily="34" charset="0"/>
              </a:endParaRPr>
            </a:p>
          </p:txBody>
        </p:sp>
        <p:pic>
          <p:nvPicPr>
            <p:cNvPr id="37" name="Picture 36">
              <a:extLst>
                <a:ext uri="{FF2B5EF4-FFF2-40B4-BE49-F238E27FC236}">
                  <a16:creationId xmlns:a16="http://schemas.microsoft.com/office/drawing/2014/main" xmlns="" id="{52B367FE-8530-4052-AD96-2D6FBE490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xmlns="" id="{63E93C38-ECA5-4094-81E9-196A3BD19EBD}"/>
              </a:ext>
            </a:extLst>
          </p:cNvPr>
          <p:cNvGrpSpPr/>
          <p:nvPr/>
        </p:nvGrpSpPr>
        <p:grpSpPr>
          <a:xfrm>
            <a:off x="170091" y="-2"/>
            <a:ext cx="8585626" cy="5143500"/>
            <a:chOff x="213096" y="0"/>
            <a:chExt cx="11447501" cy="6858000"/>
          </a:xfrm>
        </p:grpSpPr>
        <p:sp>
          <p:nvSpPr>
            <p:cNvPr id="39" name="Rectangle 38">
              <a:extLst>
                <a:ext uri="{FF2B5EF4-FFF2-40B4-BE49-F238E27FC236}">
                  <a16:creationId xmlns:a16="http://schemas.microsoft.com/office/drawing/2014/main" xmlns=""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0" name="Freeform: Shape 39">
              <a:extLst>
                <a:ext uri="{FF2B5EF4-FFF2-40B4-BE49-F238E27FC236}">
                  <a16:creationId xmlns:a16="http://schemas.microsoft.com/office/drawing/2014/main" xmlns=""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40">
              <a:extLst>
                <a:ext uri="{FF2B5EF4-FFF2-40B4-BE49-F238E27FC236}">
                  <a16:creationId xmlns:a16="http://schemas.microsoft.com/office/drawing/2014/main" xmlns="" id="{90DCA374-CD21-448B-8791-8A04A9A9A552}"/>
                </a:ext>
              </a:extLst>
            </p:cNvPr>
            <p:cNvSpPr txBox="1"/>
            <p:nvPr/>
          </p:nvSpPr>
          <p:spPr>
            <a:xfrm rot="16200000">
              <a:off x="10255665" y="3042687"/>
              <a:ext cx="2087604"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Platforms</a:t>
              </a:r>
            </a:p>
          </p:txBody>
        </p:sp>
        <p:pic>
          <p:nvPicPr>
            <p:cNvPr id="42" name="Picture 41">
              <a:extLst>
                <a:ext uri="{FF2B5EF4-FFF2-40B4-BE49-F238E27FC236}">
                  <a16:creationId xmlns:a16="http://schemas.microsoft.com/office/drawing/2014/main" xmlns=""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84" name="Rectangle 83">
            <a:extLst>
              <a:ext uri="{FF2B5EF4-FFF2-40B4-BE49-F238E27FC236}">
                <a16:creationId xmlns:a16="http://schemas.microsoft.com/office/drawing/2014/main" xmlns="" id="{3C6BBB46-3AAE-49B1-8F56-3535CC357FEB}"/>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6" name="Group 95">
            <a:extLst>
              <a:ext uri="{FF2B5EF4-FFF2-40B4-BE49-F238E27FC236}">
                <a16:creationId xmlns:a16="http://schemas.microsoft.com/office/drawing/2014/main" xmlns="" id="{183EA2CA-A17F-4A6A-AC3E-6F8757F77880}"/>
              </a:ext>
            </a:extLst>
          </p:cNvPr>
          <p:cNvGrpSpPr/>
          <p:nvPr/>
        </p:nvGrpSpPr>
        <p:grpSpPr>
          <a:xfrm>
            <a:off x="6062325" y="1138916"/>
            <a:ext cx="1193687" cy="1400175"/>
            <a:chOff x="6488272" y="2209800"/>
            <a:chExt cx="1591582" cy="1866900"/>
          </a:xfrm>
        </p:grpSpPr>
        <p:sp>
          <p:nvSpPr>
            <p:cNvPr id="97" name="Rectangle: Top Corners Rounded 96">
              <a:extLst>
                <a:ext uri="{FF2B5EF4-FFF2-40B4-BE49-F238E27FC236}">
                  <a16:creationId xmlns:a16="http://schemas.microsoft.com/office/drawing/2014/main" xmlns=""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8" name="TextBox 97">
              <a:extLst>
                <a:ext uri="{FF2B5EF4-FFF2-40B4-BE49-F238E27FC236}">
                  <a16:creationId xmlns:a16="http://schemas.microsoft.com/office/drawing/2014/main" xmlns="" id="{D9A6427C-7201-480C-B8BA-C01C9BCA7B52}"/>
                </a:ext>
              </a:extLst>
            </p:cNvPr>
            <p:cNvSpPr txBox="1"/>
            <p:nvPr/>
          </p:nvSpPr>
          <p:spPr>
            <a:xfrm>
              <a:off x="6595201" y="2213415"/>
              <a:ext cx="1362986" cy="1231107"/>
            </a:xfrm>
            <a:prstGeom prst="rect">
              <a:avLst/>
            </a:prstGeom>
            <a:noFill/>
          </p:spPr>
          <p:txBody>
            <a:bodyPr wrap="square" rtlCol="0">
              <a:spAutoFit/>
            </a:bodyPr>
            <a:lstStyle/>
            <a:p>
              <a:pPr algn="ctr"/>
              <a:r>
                <a:rPr lang="en-US" sz="2700" b="1" dirty="0">
                  <a:solidFill>
                    <a:srgbClr val="E6E7E9"/>
                  </a:solidFill>
                  <a:latin typeface="Tw Cen MT" panose="020B0602020104020603" pitchFamily="34" charset="0"/>
                </a:rPr>
                <a:t>N/w SEC</a:t>
              </a:r>
            </a:p>
          </p:txBody>
        </p:sp>
        <p:sp>
          <p:nvSpPr>
            <p:cNvPr id="99" name="TextBox 98">
              <a:extLst>
                <a:ext uri="{FF2B5EF4-FFF2-40B4-BE49-F238E27FC236}">
                  <a16:creationId xmlns:a16="http://schemas.microsoft.com/office/drawing/2014/main" xmlns="" id="{74F68486-5533-4B47-B6BA-92533CBB4036}"/>
                </a:ext>
              </a:extLst>
            </p:cNvPr>
            <p:cNvSpPr txBox="1"/>
            <p:nvPr/>
          </p:nvSpPr>
          <p:spPr>
            <a:xfrm>
              <a:off x="6836847"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grpSp>
        <p:nvGrpSpPr>
          <p:cNvPr id="100" name="Group 99">
            <a:extLst>
              <a:ext uri="{FF2B5EF4-FFF2-40B4-BE49-F238E27FC236}">
                <a16:creationId xmlns:a16="http://schemas.microsoft.com/office/drawing/2014/main" xmlns="" id="{12310FCA-56F2-4778-94B7-C1B5FD53AE20}"/>
              </a:ext>
            </a:extLst>
          </p:cNvPr>
          <p:cNvGrpSpPr/>
          <p:nvPr/>
        </p:nvGrpSpPr>
        <p:grpSpPr>
          <a:xfrm>
            <a:off x="4109470" y="1118578"/>
            <a:ext cx="1354081" cy="1420513"/>
            <a:chOff x="3884465" y="2182683"/>
            <a:chExt cx="1805441" cy="1894017"/>
          </a:xfrm>
        </p:grpSpPr>
        <p:sp>
          <p:nvSpPr>
            <p:cNvPr id="101" name="Rectangle: Top Corners Rounded 100">
              <a:extLst>
                <a:ext uri="{FF2B5EF4-FFF2-40B4-BE49-F238E27FC236}">
                  <a16:creationId xmlns:a16="http://schemas.microsoft.com/office/drawing/2014/main" xmlns=""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TextBox 101">
              <a:extLst>
                <a:ext uri="{FF2B5EF4-FFF2-40B4-BE49-F238E27FC236}">
                  <a16:creationId xmlns:a16="http://schemas.microsoft.com/office/drawing/2014/main" xmlns="" id="{83919267-9DA5-4811-B4F4-94D72398E7FD}"/>
                </a:ext>
              </a:extLst>
            </p:cNvPr>
            <p:cNvSpPr txBox="1"/>
            <p:nvPr/>
          </p:nvSpPr>
          <p:spPr>
            <a:xfrm>
              <a:off x="3884465" y="2182683"/>
              <a:ext cx="1805441" cy="677108"/>
            </a:xfrm>
            <a:prstGeom prst="rect">
              <a:avLst/>
            </a:prstGeom>
            <a:noFill/>
          </p:spPr>
          <p:txBody>
            <a:bodyPr wrap="square" rtlCol="0">
              <a:spAutoFit/>
            </a:bodyPr>
            <a:lstStyle/>
            <a:p>
              <a:pPr algn="ctr"/>
              <a:r>
                <a:rPr lang="en-US" sz="2700" b="1" dirty="0" err="1">
                  <a:solidFill>
                    <a:srgbClr val="E6E7E9"/>
                  </a:solidFill>
                  <a:latin typeface="Tw Cen MT" panose="020B0602020104020603" pitchFamily="34" charset="0"/>
                </a:rPr>
                <a:t>IoT</a:t>
              </a:r>
              <a:endParaRPr lang="en-US" sz="2700" b="1" dirty="0">
                <a:solidFill>
                  <a:srgbClr val="E6E7E9"/>
                </a:solidFill>
                <a:latin typeface="Tw Cen MT" panose="020B0602020104020603" pitchFamily="34" charset="0"/>
              </a:endParaRPr>
            </a:p>
          </p:txBody>
        </p:sp>
        <p:sp>
          <p:nvSpPr>
            <p:cNvPr id="103" name="TextBox 102">
              <a:extLst>
                <a:ext uri="{FF2B5EF4-FFF2-40B4-BE49-F238E27FC236}">
                  <a16:creationId xmlns:a16="http://schemas.microsoft.com/office/drawing/2014/main" xmlns="" id="{FECB41C1-3E79-45AA-B100-38C9E092C776}"/>
                </a:ext>
              </a:extLst>
            </p:cNvPr>
            <p:cNvSpPr txBox="1"/>
            <p:nvPr/>
          </p:nvSpPr>
          <p:spPr>
            <a:xfrm>
              <a:off x="4339969"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grpSp>
        <p:nvGrpSpPr>
          <p:cNvPr id="104" name="Group 103">
            <a:extLst>
              <a:ext uri="{FF2B5EF4-FFF2-40B4-BE49-F238E27FC236}">
                <a16:creationId xmlns:a16="http://schemas.microsoft.com/office/drawing/2014/main" xmlns="" id="{A87830BE-EEF7-4034-8ABE-3212DB467DB4}"/>
              </a:ext>
            </a:extLst>
          </p:cNvPr>
          <p:cNvGrpSpPr/>
          <p:nvPr/>
        </p:nvGrpSpPr>
        <p:grpSpPr>
          <a:xfrm>
            <a:off x="2236812" y="1117375"/>
            <a:ext cx="1354081" cy="1420513"/>
            <a:chOff x="1387588" y="2182683"/>
            <a:chExt cx="1805441" cy="1894017"/>
          </a:xfrm>
        </p:grpSpPr>
        <p:sp>
          <p:nvSpPr>
            <p:cNvPr id="105" name="Rectangle: Top Corners Rounded 104">
              <a:extLst>
                <a:ext uri="{FF2B5EF4-FFF2-40B4-BE49-F238E27FC236}">
                  <a16:creationId xmlns:a16="http://schemas.microsoft.com/office/drawing/2014/main" xmlns=""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TextBox 105">
              <a:extLst>
                <a:ext uri="{FF2B5EF4-FFF2-40B4-BE49-F238E27FC236}">
                  <a16:creationId xmlns:a16="http://schemas.microsoft.com/office/drawing/2014/main" xmlns="" id="{5D8301A0-49D9-41A5-A227-2E35458E6401}"/>
                </a:ext>
              </a:extLst>
            </p:cNvPr>
            <p:cNvSpPr txBox="1"/>
            <p:nvPr/>
          </p:nvSpPr>
          <p:spPr>
            <a:xfrm>
              <a:off x="1387588" y="2182683"/>
              <a:ext cx="1805441" cy="677108"/>
            </a:xfrm>
            <a:prstGeom prst="rect">
              <a:avLst/>
            </a:prstGeom>
            <a:noFill/>
          </p:spPr>
          <p:txBody>
            <a:bodyPr wrap="square" rtlCol="0">
              <a:spAutoFit/>
            </a:bodyPr>
            <a:lstStyle/>
            <a:p>
              <a:pPr algn="ctr"/>
              <a:r>
                <a:rPr lang="en-US" sz="2700" b="1" dirty="0">
                  <a:solidFill>
                    <a:srgbClr val="E6E7E9"/>
                  </a:solidFill>
                  <a:latin typeface="Tw Cen MT" panose="020B0602020104020603" pitchFamily="34" charset="0"/>
                </a:rPr>
                <a:t>AWS</a:t>
              </a:r>
            </a:p>
          </p:txBody>
        </p:sp>
        <p:sp>
          <p:nvSpPr>
            <p:cNvPr id="107" name="TextBox 106">
              <a:extLst>
                <a:ext uri="{FF2B5EF4-FFF2-40B4-BE49-F238E27FC236}">
                  <a16:creationId xmlns:a16="http://schemas.microsoft.com/office/drawing/2014/main" xmlns="" id="{236675CF-5B12-4D6B-8C03-F29656450255}"/>
                </a:ext>
              </a:extLst>
            </p:cNvPr>
            <p:cNvSpPr txBox="1"/>
            <p:nvPr/>
          </p:nvSpPr>
          <p:spPr>
            <a:xfrm>
              <a:off x="1843092"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sp>
        <p:nvSpPr>
          <p:cNvPr id="108" name="Freeform: Shape 107">
            <a:extLst>
              <a:ext uri="{FF2B5EF4-FFF2-40B4-BE49-F238E27FC236}">
                <a16:creationId xmlns:a16="http://schemas.microsoft.com/office/drawing/2014/main" xmlns="" id="{48958204-CE05-4E79-AC55-C76FBB79E37F}"/>
              </a:ext>
            </a:extLst>
          </p:cNvPr>
          <p:cNvSpPr/>
          <p:nvPr/>
        </p:nvSpPr>
        <p:spPr>
          <a:xfrm flipV="1">
            <a:off x="2317009"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Freeform: Shape 108">
            <a:extLst>
              <a:ext uri="{FF2B5EF4-FFF2-40B4-BE49-F238E27FC236}">
                <a16:creationId xmlns:a16="http://schemas.microsoft.com/office/drawing/2014/main" xmlns="" id="{406A5A75-24F0-496A-82D6-E2B37B100BBD}"/>
              </a:ext>
            </a:extLst>
          </p:cNvPr>
          <p:cNvSpPr/>
          <p:nvPr/>
        </p:nvSpPr>
        <p:spPr>
          <a:xfrm flipV="1">
            <a:off x="4189667"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Freeform: Shape 109">
            <a:extLst>
              <a:ext uri="{FF2B5EF4-FFF2-40B4-BE49-F238E27FC236}">
                <a16:creationId xmlns:a16="http://schemas.microsoft.com/office/drawing/2014/main" xmlns="" id="{B8C3E14B-EBB2-49A7-9A4E-9C6AFAF9A364}"/>
              </a:ext>
            </a:extLst>
          </p:cNvPr>
          <p:cNvSpPr/>
          <p:nvPr/>
        </p:nvSpPr>
        <p:spPr>
          <a:xfrm flipV="1">
            <a:off x="6062325"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 name="TextBox 114">
            <a:extLst>
              <a:ext uri="{FF2B5EF4-FFF2-40B4-BE49-F238E27FC236}">
                <a16:creationId xmlns:a16="http://schemas.microsoft.com/office/drawing/2014/main" xmlns="" id="{8721CE74-40AC-4223-B129-B3A270C7429B}"/>
              </a:ext>
            </a:extLst>
          </p:cNvPr>
          <p:cNvSpPr txBox="1"/>
          <p:nvPr/>
        </p:nvSpPr>
        <p:spPr>
          <a:xfrm>
            <a:off x="2312758" y="2359647"/>
            <a:ext cx="1193687" cy="415498"/>
          </a:xfrm>
          <a:prstGeom prst="rect">
            <a:avLst/>
          </a:prstGeom>
          <a:noFill/>
        </p:spPr>
        <p:txBody>
          <a:bodyPr wrap="square" rtlCol="0">
            <a:spAutoFit/>
          </a:bodyPr>
          <a:lstStyle/>
          <a:p>
            <a:pPr algn="ctr"/>
            <a:r>
              <a:rPr lang="en-US" sz="1050" b="1" dirty="0">
                <a:solidFill>
                  <a:srgbClr val="FF5969"/>
                </a:solidFill>
                <a:latin typeface="Tw Cen MT" panose="020B0602020104020603" pitchFamily="34" charset="0"/>
              </a:rPr>
              <a:t>Amazon Web</a:t>
            </a:r>
          </a:p>
          <a:p>
            <a:pPr algn="ctr"/>
            <a:r>
              <a:rPr lang="en-US" sz="1050" b="1" dirty="0">
                <a:solidFill>
                  <a:srgbClr val="FF5969"/>
                </a:solidFill>
                <a:latin typeface="Tw Cen MT" panose="020B0602020104020603" pitchFamily="34" charset="0"/>
              </a:rPr>
              <a:t>Services</a:t>
            </a:r>
          </a:p>
        </p:txBody>
      </p:sp>
      <p:grpSp>
        <p:nvGrpSpPr>
          <p:cNvPr id="117" name="Group 116">
            <a:extLst>
              <a:ext uri="{FF2B5EF4-FFF2-40B4-BE49-F238E27FC236}">
                <a16:creationId xmlns:a16="http://schemas.microsoft.com/office/drawing/2014/main" xmlns="" id="{860A9D1F-EDAE-418D-A3C8-F8109A2B052A}"/>
              </a:ext>
            </a:extLst>
          </p:cNvPr>
          <p:cNvGrpSpPr/>
          <p:nvPr/>
        </p:nvGrpSpPr>
        <p:grpSpPr>
          <a:xfrm>
            <a:off x="4145088" y="2359649"/>
            <a:ext cx="1227976" cy="553620"/>
            <a:chOff x="3931955" y="3837442"/>
            <a:chExt cx="1637301" cy="738159"/>
          </a:xfrm>
        </p:grpSpPr>
        <p:sp>
          <p:nvSpPr>
            <p:cNvPr id="118" name="TextBox 117">
              <a:extLst>
                <a:ext uri="{FF2B5EF4-FFF2-40B4-BE49-F238E27FC236}">
                  <a16:creationId xmlns:a16="http://schemas.microsoft.com/office/drawing/2014/main" xmlns="" id="{91705BAF-DCDA-4FDC-8DA1-1FBA870AE5C8}"/>
                </a:ext>
              </a:extLst>
            </p:cNvPr>
            <p:cNvSpPr txBox="1"/>
            <p:nvPr/>
          </p:nvSpPr>
          <p:spPr>
            <a:xfrm>
              <a:off x="3977674" y="3837442"/>
              <a:ext cx="1591582" cy="338554"/>
            </a:xfrm>
            <a:prstGeom prst="rect">
              <a:avLst/>
            </a:prstGeom>
            <a:noFill/>
          </p:spPr>
          <p:txBody>
            <a:bodyPr wrap="square" rtlCol="0">
              <a:spAutoFit/>
            </a:bodyPr>
            <a:lstStyle/>
            <a:p>
              <a:pPr algn="ctr"/>
              <a:r>
                <a:rPr lang="en-US" sz="1050" b="1" dirty="0">
                  <a:solidFill>
                    <a:srgbClr val="52CBBE"/>
                  </a:solidFill>
                  <a:latin typeface="Tw Cen MT" panose="020B0602020104020603" pitchFamily="34" charset="0"/>
                </a:rPr>
                <a:t>Internet of Things</a:t>
              </a:r>
            </a:p>
          </p:txBody>
        </p:sp>
        <p:sp>
          <p:nvSpPr>
            <p:cNvPr id="119" name="TextBox 118">
              <a:extLst>
                <a:ext uri="{FF2B5EF4-FFF2-40B4-BE49-F238E27FC236}">
                  <a16:creationId xmlns:a16="http://schemas.microsoft.com/office/drawing/2014/main" xmlns="" id="{BBD17202-B0A7-4912-9A5D-8F55518824B3}"/>
                </a:ext>
              </a:extLst>
            </p:cNvPr>
            <p:cNvSpPr txBox="1"/>
            <p:nvPr/>
          </p:nvSpPr>
          <p:spPr>
            <a:xfrm>
              <a:off x="3931955" y="4237047"/>
              <a:ext cx="1591582" cy="338554"/>
            </a:xfrm>
            <a:prstGeom prst="rect">
              <a:avLst/>
            </a:prstGeom>
            <a:noFill/>
          </p:spPr>
          <p:txBody>
            <a:bodyPr wrap="square" rtlCol="0">
              <a:spAutoFit/>
            </a:bodyPr>
            <a:lstStyle/>
            <a:p>
              <a:pPr algn="ctr"/>
              <a:endParaRPr lang="en-US" sz="1050" b="1" dirty="0">
                <a:solidFill>
                  <a:srgbClr val="A6A6A6"/>
                </a:solidFill>
                <a:latin typeface="Tw Cen MT" panose="020B0602020104020603" pitchFamily="34" charset="0"/>
              </a:endParaRPr>
            </a:p>
          </p:txBody>
        </p:sp>
      </p:grpSp>
      <p:sp>
        <p:nvSpPr>
          <p:cNvPr id="121" name="TextBox 120">
            <a:extLst>
              <a:ext uri="{FF2B5EF4-FFF2-40B4-BE49-F238E27FC236}">
                <a16:creationId xmlns:a16="http://schemas.microsoft.com/office/drawing/2014/main" xmlns="" id="{D025EBC6-5731-4D97-B58C-0E0C20D47817}"/>
              </a:ext>
            </a:extLst>
          </p:cNvPr>
          <p:cNvSpPr txBox="1"/>
          <p:nvPr/>
        </p:nvSpPr>
        <p:spPr>
          <a:xfrm>
            <a:off x="6062325" y="2359647"/>
            <a:ext cx="1193687" cy="415498"/>
          </a:xfrm>
          <a:prstGeom prst="rect">
            <a:avLst/>
          </a:prstGeom>
          <a:noFill/>
        </p:spPr>
        <p:txBody>
          <a:bodyPr wrap="square" rtlCol="0">
            <a:spAutoFit/>
          </a:bodyPr>
          <a:lstStyle/>
          <a:p>
            <a:pPr algn="ctr"/>
            <a:r>
              <a:rPr lang="en-US" sz="1050" b="1" dirty="0" err="1">
                <a:solidFill>
                  <a:srgbClr val="FEC630"/>
                </a:solidFill>
                <a:latin typeface="Tw Cen MT" panose="020B0602020104020603" pitchFamily="34" charset="0"/>
              </a:rPr>
              <a:t>Newtork</a:t>
            </a:r>
            <a:endParaRPr lang="en-US" sz="1050" b="1" dirty="0">
              <a:solidFill>
                <a:srgbClr val="FEC630"/>
              </a:solidFill>
              <a:latin typeface="Tw Cen MT" panose="020B0602020104020603" pitchFamily="34" charset="0"/>
            </a:endParaRPr>
          </a:p>
          <a:p>
            <a:pPr algn="ctr"/>
            <a:r>
              <a:rPr lang="en-US" sz="1050" b="1" dirty="0">
                <a:solidFill>
                  <a:srgbClr val="FEC630"/>
                </a:solidFill>
                <a:latin typeface="Tw Cen MT" panose="020B0602020104020603" pitchFamily="34" charset="0"/>
              </a:rPr>
              <a:t>Security</a:t>
            </a:r>
          </a:p>
        </p:txBody>
      </p:sp>
      <p:pic>
        <p:nvPicPr>
          <p:cNvPr id="3" name="Picture 2">
            <a:extLst>
              <a:ext uri="{FF2B5EF4-FFF2-40B4-BE49-F238E27FC236}">
                <a16:creationId xmlns:a16="http://schemas.microsoft.com/office/drawing/2014/main" xmlns=""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244" y="3171929"/>
            <a:ext cx="670766" cy="670764"/>
          </a:xfrm>
          <a:prstGeom prst="rect">
            <a:avLst/>
          </a:prstGeom>
        </p:spPr>
      </p:pic>
      <p:pic>
        <p:nvPicPr>
          <p:cNvPr id="7" name="Picture 6">
            <a:extLst>
              <a:ext uri="{FF2B5EF4-FFF2-40B4-BE49-F238E27FC236}">
                <a16:creationId xmlns:a16="http://schemas.microsoft.com/office/drawing/2014/main" xmlns=""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460" y="3171995"/>
            <a:ext cx="673394" cy="673392"/>
          </a:xfrm>
          <a:prstGeom prst="rect">
            <a:avLst/>
          </a:prstGeom>
        </p:spPr>
      </p:pic>
      <p:pic>
        <p:nvPicPr>
          <p:cNvPr id="9" name="Picture 8">
            <a:extLst>
              <a:ext uri="{FF2B5EF4-FFF2-40B4-BE49-F238E27FC236}">
                <a16:creationId xmlns:a16="http://schemas.microsoft.com/office/drawing/2014/main" xmlns=""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755" y="3171929"/>
            <a:ext cx="680612" cy="680610"/>
          </a:xfrm>
          <a:prstGeom prst="rect">
            <a:avLst/>
          </a:prstGeom>
        </p:spPr>
      </p:pic>
    </p:spTree>
    <p:extLst>
      <p:ext uri="{BB962C8B-B14F-4D97-AF65-F5344CB8AC3E}">
        <p14:creationId xmlns:p14="http://schemas.microsoft.com/office/powerpoint/2010/main" val="258088544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FUTURE </a:t>
            </a:r>
            <a:r>
              <a:rPr lang="en-US" sz="2400" b="1" dirty="0" smtClean="0">
                <a:latin typeface="Times New Roman" panose="02020603050405020304" pitchFamily="18" charset="0"/>
                <a:cs typeface="Times New Roman" panose="02020603050405020304" pitchFamily="18" charset="0"/>
              </a:rPr>
              <a:t>SCOPE</a:t>
            </a:r>
            <a:r>
              <a:rPr lang="en-US" sz="2400" b="1" dirty="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IPS</a:t>
            </a:r>
          </a:p>
          <a:p>
            <a:r>
              <a:rPr lang="en-US" sz="1800" dirty="0">
                <a:latin typeface="Times New Roman" panose="02020603050405020304" pitchFamily="18" charset="0"/>
                <a:cs typeface="Times New Roman" panose="02020603050405020304" pitchFamily="18" charset="0"/>
              </a:rPr>
              <a:t>DB Migration to Cloud</a:t>
            </a:r>
          </a:p>
        </p:txBody>
      </p:sp>
    </p:spTree>
    <p:extLst>
      <p:ext uri="{BB962C8B-B14F-4D97-AF65-F5344CB8AC3E}">
        <p14:creationId xmlns:p14="http://schemas.microsoft.com/office/powerpoint/2010/main" val="8732317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AWS DOCUMENTATION from </a:t>
            </a:r>
            <a:r>
              <a:rPr lang="en-US" sz="1800" dirty="0" err="1">
                <a:latin typeface="Times New Roman" panose="02020603050405020304" pitchFamily="18" charset="0"/>
                <a:cs typeface="Times New Roman" panose="02020603050405020304" pitchFamily="18" charset="0"/>
              </a:rPr>
              <a:t>aws</a:t>
            </a:r>
            <a:r>
              <a:rPr lang="en-US" sz="1800" dirty="0">
                <a:latin typeface="Times New Roman" panose="02020603050405020304" pitchFamily="18" charset="0"/>
                <a:cs typeface="Times New Roman" panose="02020603050405020304" pitchFamily="18" charset="0"/>
              </a:rPr>
              <a:t> website</a:t>
            </a:r>
          </a:p>
          <a:p>
            <a:r>
              <a:rPr lang="en-US" sz="1800" dirty="0">
                <a:latin typeface="Times New Roman" panose="02020603050405020304" pitchFamily="18" charset="0"/>
                <a:cs typeface="Times New Roman" panose="02020603050405020304" pitchFamily="18" charset="0"/>
              </a:rPr>
              <a:t>CISCO DOCUMENTATION form cisco website</a:t>
            </a:r>
          </a:p>
        </p:txBody>
      </p:sp>
    </p:spTree>
    <p:extLst>
      <p:ext uri="{BB962C8B-B14F-4D97-AF65-F5344CB8AC3E}">
        <p14:creationId xmlns:p14="http://schemas.microsoft.com/office/powerpoint/2010/main" val="2118173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68" y="1020188"/>
            <a:ext cx="7161990" cy="3580996"/>
          </a:xfrm>
          <a:prstGeom prst="rect">
            <a:avLst/>
          </a:prstGeom>
        </p:spPr>
      </p:pic>
    </p:spTree>
    <p:extLst>
      <p:ext uri="{BB962C8B-B14F-4D97-AF65-F5344CB8AC3E}">
        <p14:creationId xmlns:p14="http://schemas.microsoft.com/office/powerpoint/2010/main" val="2161239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C6CB4C-B5E1-4756-815D-BC6EC8E787FB}"/>
              </a:ext>
            </a:extLst>
          </p:cNvPr>
          <p:cNvSpPr>
            <a:spLocks noGrp="1"/>
          </p:cNvSpPr>
          <p:nvPr>
            <p:ph type="title"/>
          </p:nvPr>
        </p:nvSpPr>
        <p:spPr/>
        <p:txBody>
          <a:bodyPr>
            <a:normAutofit fontScale="90000"/>
          </a:bodyPr>
          <a:lstStyle/>
          <a:p>
            <a:r>
              <a:rPr lang="en-US" dirty="0"/>
              <a:t>PR0JECT</a:t>
            </a:r>
            <a:br>
              <a:rPr lang="en-US" dirty="0"/>
            </a:br>
            <a:r>
              <a:rPr lang="en-US" dirty="0"/>
              <a:t>ROADMAP</a:t>
            </a:r>
            <a:br>
              <a:rPr lang="en-US" dirty="0"/>
            </a:br>
            <a:endParaRPr lang="ru-RU" dirty="0"/>
          </a:p>
        </p:txBody>
      </p:sp>
      <p:sp>
        <p:nvSpPr>
          <p:cNvPr id="7" name="Text Placeholder 6">
            <a:extLst>
              <a:ext uri="{FF2B5EF4-FFF2-40B4-BE49-F238E27FC236}">
                <a16:creationId xmlns="" xmlns:a16="http://schemas.microsoft.com/office/drawing/2014/main" id="{FFA8FF1C-735A-4A06-B94C-EA601032196E}"/>
              </a:ext>
            </a:extLst>
          </p:cNvPr>
          <p:cNvSpPr>
            <a:spLocks noGrp="1"/>
          </p:cNvSpPr>
          <p:nvPr>
            <p:ph type="body" sz="quarter" idx="14"/>
          </p:nvPr>
        </p:nvSpPr>
        <p:spPr/>
        <p:txBody>
          <a:bodyPr>
            <a:normAutofit fontScale="92500"/>
          </a:bodyPr>
          <a:lstStyle/>
          <a:p>
            <a:r>
              <a:rPr lang="en-US" dirty="0"/>
              <a:t>3 Platforms Plan</a:t>
            </a:r>
            <a:endParaRPr lang="ru-RU" dirty="0"/>
          </a:p>
        </p:txBody>
      </p:sp>
      <p:sp>
        <p:nvSpPr>
          <p:cNvPr id="47" name="Text Placeholder 46">
            <a:extLst>
              <a:ext uri="{FF2B5EF4-FFF2-40B4-BE49-F238E27FC236}">
                <a16:creationId xmlns="" xmlns:a16="http://schemas.microsoft.com/office/drawing/2014/main" id="{AB47DC31-EE68-48D8-9468-C2B842A23804}"/>
              </a:ext>
            </a:extLst>
          </p:cNvPr>
          <p:cNvSpPr>
            <a:spLocks noGrp="1"/>
          </p:cNvSpPr>
          <p:nvPr>
            <p:ph type="body" sz="quarter" idx="57"/>
          </p:nvPr>
        </p:nvSpPr>
        <p:spPr/>
        <p:txBody>
          <a:bodyPr/>
          <a:lstStyle/>
          <a:p>
            <a:r>
              <a:rPr lang="en-US" dirty="0"/>
              <a:t>AWS</a:t>
            </a:r>
            <a:endParaRPr lang="ru-RU" dirty="0"/>
          </a:p>
        </p:txBody>
      </p:sp>
      <p:sp>
        <p:nvSpPr>
          <p:cNvPr id="8" name="Text Placeholder 7">
            <a:extLst>
              <a:ext uri="{FF2B5EF4-FFF2-40B4-BE49-F238E27FC236}">
                <a16:creationId xmlns="" xmlns:a16="http://schemas.microsoft.com/office/drawing/2014/main" id="{80A9E837-1CF3-4923-8E30-94AB8B4C216B}"/>
              </a:ext>
            </a:extLst>
          </p:cNvPr>
          <p:cNvSpPr>
            <a:spLocks noGrp="1"/>
          </p:cNvSpPr>
          <p:nvPr>
            <p:ph type="body" sz="quarter" idx="15"/>
          </p:nvPr>
        </p:nvSpPr>
        <p:spPr/>
        <p:txBody>
          <a:bodyPr/>
          <a:lstStyle/>
          <a:p>
            <a:r>
              <a:rPr lang="en-US" dirty="0"/>
              <a:t>EC2</a:t>
            </a:r>
            <a:endParaRPr lang="ru-RU" dirty="0"/>
          </a:p>
        </p:txBody>
      </p:sp>
      <p:sp>
        <p:nvSpPr>
          <p:cNvPr id="21" name="Text Placeholder 20">
            <a:extLst>
              <a:ext uri="{FF2B5EF4-FFF2-40B4-BE49-F238E27FC236}">
                <a16:creationId xmlns="" xmlns:a16="http://schemas.microsoft.com/office/drawing/2014/main" id="{954842DC-5569-4421-BEE9-EC5D80DF6E5C}"/>
              </a:ext>
            </a:extLst>
          </p:cNvPr>
          <p:cNvSpPr>
            <a:spLocks noGrp="1"/>
          </p:cNvSpPr>
          <p:nvPr>
            <p:ph type="body" sz="quarter" idx="32"/>
          </p:nvPr>
        </p:nvSpPr>
        <p:spPr/>
        <p:txBody>
          <a:bodyPr>
            <a:normAutofit fontScale="92500"/>
          </a:bodyPr>
          <a:lstStyle/>
          <a:p>
            <a:r>
              <a:rPr lang="en-US"/>
              <a:t>MILESTONE TITLE</a:t>
            </a:r>
            <a:endParaRPr lang="ru-RU" dirty="0"/>
          </a:p>
        </p:txBody>
      </p:sp>
      <p:sp>
        <p:nvSpPr>
          <p:cNvPr id="22" name="Text Placeholder 21">
            <a:extLst>
              <a:ext uri="{FF2B5EF4-FFF2-40B4-BE49-F238E27FC236}">
                <a16:creationId xmlns="" xmlns:a16="http://schemas.microsoft.com/office/drawing/2014/main" id="{4390D17E-2D62-4E5F-B6C7-001336062968}"/>
              </a:ext>
            </a:extLst>
          </p:cNvPr>
          <p:cNvSpPr>
            <a:spLocks noGrp="1"/>
          </p:cNvSpPr>
          <p:nvPr>
            <p:ph type="body" sz="quarter" idx="33"/>
          </p:nvPr>
        </p:nvSpPr>
        <p:spPr/>
        <p:txBody>
          <a:bodyPr/>
          <a:lstStyle/>
          <a:p>
            <a:r>
              <a:rPr lang="en-US"/>
              <a:t>Milestone description</a:t>
            </a:r>
            <a:endParaRPr lang="ru-RU" dirty="0"/>
          </a:p>
        </p:txBody>
      </p:sp>
      <p:sp>
        <p:nvSpPr>
          <p:cNvPr id="11" name="Text Placeholder 10">
            <a:extLst>
              <a:ext uri="{FF2B5EF4-FFF2-40B4-BE49-F238E27FC236}">
                <a16:creationId xmlns="" xmlns:a16="http://schemas.microsoft.com/office/drawing/2014/main" id="{3E894C19-9FAB-43B1-85B9-CB0B890E7C0D}"/>
              </a:ext>
            </a:extLst>
          </p:cNvPr>
          <p:cNvSpPr>
            <a:spLocks noGrp="1"/>
          </p:cNvSpPr>
          <p:nvPr>
            <p:ph type="body" sz="quarter" idx="17"/>
          </p:nvPr>
        </p:nvSpPr>
        <p:spPr/>
        <p:txBody>
          <a:bodyPr>
            <a:normAutofit fontScale="92500" lnSpcReduction="20000"/>
          </a:bodyPr>
          <a:lstStyle/>
          <a:p>
            <a:r>
              <a:rPr lang="en-US" dirty="0"/>
              <a:t>LINUX</a:t>
            </a:r>
            <a:endParaRPr lang="ru-RU" dirty="0"/>
          </a:p>
        </p:txBody>
      </p:sp>
      <p:sp>
        <p:nvSpPr>
          <p:cNvPr id="23" name="Text Placeholder 22">
            <a:extLst>
              <a:ext uri="{FF2B5EF4-FFF2-40B4-BE49-F238E27FC236}">
                <a16:creationId xmlns="" xmlns:a16="http://schemas.microsoft.com/office/drawing/2014/main" id="{6368F96B-C4DE-44C0-B817-D7856E67522E}"/>
              </a:ext>
            </a:extLst>
          </p:cNvPr>
          <p:cNvSpPr>
            <a:spLocks noGrp="1"/>
          </p:cNvSpPr>
          <p:nvPr>
            <p:ph type="body" sz="quarter" idx="34"/>
          </p:nvPr>
        </p:nvSpPr>
        <p:spPr>
          <a:xfrm>
            <a:off x="4099337" y="1519406"/>
            <a:ext cx="1294597" cy="153207"/>
          </a:xfrm>
        </p:spPr>
        <p:txBody>
          <a:bodyPr>
            <a:normAutofit fontScale="92500"/>
          </a:bodyPr>
          <a:lstStyle/>
          <a:p>
            <a:r>
              <a:rPr lang="en-US" dirty="0"/>
              <a:t>MILESTONE TITLE</a:t>
            </a:r>
            <a:endParaRPr lang="ru-RU" dirty="0"/>
          </a:p>
        </p:txBody>
      </p:sp>
      <p:sp>
        <p:nvSpPr>
          <p:cNvPr id="24" name="Text Placeholder 23">
            <a:extLst>
              <a:ext uri="{FF2B5EF4-FFF2-40B4-BE49-F238E27FC236}">
                <a16:creationId xmlns="" xmlns:a16="http://schemas.microsoft.com/office/drawing/2014/main" id="{04B1980E-9DD3-42DE-8F61-F99D5543C476}"/>
              </a:ext>
            </a:extLst>
          </p:cNvPr>
          <p:cNvSpPr>
            <a:spLocks noGrp="1"/>
          </p:cNvSpPr>
          <p:nvPr>
            <p:ph type="body" sz="quarter" idx="35"/>
          </p:nvPr>
        </p:nvSpPr>
        <p:spPr/>
        <p:txBody>
          <a:bodyPr/>
          <a:lstStyle/>
          <a:p>
            <a:r>
              <a:rPr lang="en-US" dirty="0"/>
              <a:t>Milestone description</a:t>
            </a:r>
            <a:endParaRPr lang="ru-RU" dirty="0"/>
          </a:p>
        </p:txBody>
      </p:sp>
      <p:sp>
        <p:nvSpPr>
          <p:cNvPr id="10" name="Text Placeholder 9">
            <a:extLst>
              <a:ext uri="{FF2B5EF4-FFF2-40B4-BE49-F238E27FC236}">
                <a16:creationId xmlns="" xmlns:a16="http://schemas.microsoft.com/office/drawing/2014/main" id="{B71962F0-0A0F-4FC2-9E69-6265A830C45E}"/>
              </a:ext>
            </a:extLst>
          </p:cNvPr>
          <p:cNvSpPr>
            <a:spLocks noGrp="1"/>
          </p:cNvSpPr>
          <p:nvPr>
            <p:ph type="body" sz="quarter" idx="18"/>
          </p:nvPr>
        </p:nvSpPr>
        <p:spPr/>
        <p:txBody>
          <a:bodyPr>
            <a:normAutofit/>
          </a:bodyPr>
          <a:lstStyle/>
          <a:p>
            <a:r>
              <a:rPr lang="en-US" dirty="0"/>
              <a:t>LB</a:t>
            </a:r>
            <a:endParaRPr lang="ru-RU" dirty="0"/>
          </a:p>
        </p:txBody>
      </p:sp>
      <p:sp>
        <p:nvSpPr>
          <p:cNvPr id="25" name="Text Placeholder 24">
            <a:extLst>
              <a:ext uri="{FF2B5EF4-FFF2-40B4-BE49-F238E27FC236}">
                <a16:creationId xmlns="" xmlns:a16="http://schemas.microsoft.com/office/drawing/2014/main" id="{2B193253-F94A-4164-AE5D-6B3931AE17CC}"/>
              </a:ext>
            </a:extLst>
          </p:cNvPr>
          <p:cNvSpPr>
            <a:spLocks noGrp="1"/>
          </p:cNvSpPr>
          <p:nvPr>
            <p:ph type="body" sz="quarter" idx="36"/>
          </p:nvPr>
        </p:nvSpPr>
        <p:spPr>
          <a:xfrm>
            <a:off x="5085862" y="328346"/>
            <a:ext cx="1294597" cy="153207"/>
          </a:xfrm>
        </p:spPr>
        <p:txBody>
          <a:bodyPr>
            <a:normAutofit fontScale="92500"/>
          </a:bodyPr>
          <a:lstStyle/>
          <a:p>
            <a:r>
              <a:rPr lang="en-US" dirty="0"/>
              <a:t>Load </a:t>
            </a:r>
            <a:r>
              <a:rPr lang="en-US" dirty="0" err="1"/>
              <a:t>Balencer</a:t>
            </a:r>
            <a:endParaRPr lang="ru-RU" dirty="0"/>
          </a:p>
        </p:txBody>
      </p:sp>
      <p:sp>
        <p:nvSpPr>
          <p:cNvPr id="26" name="Text Placeholder 25">
            <a:extLst>
              <a:ext uri="{FF2B5EF4-FFF2-40B4-BE49-F238E27FC236}">
                <a16:creationId xmlns="" xmlns:a16="http://schemas.microsoft.com/office/drawing/2014/main" id="{574B2B85-AD22-4077-83F1-E8A029BDD2AB}"/>
              </a:ext>
            </a:extLst>
          </p:cNvPr>
          <p:cNvSpPr>
            <a:spLocks noGrp="1"/>
          </p:cNvSpPr>
          <p:nvPr>
            <p:ph type="body" sz="quarter" idx="37"/>
          </p:nvPr>
        </p:nvSpPr>
        <p:spPr/>
        <p:txBody>
          <a:bodyPr/>
          <a:lstStyle/>
          <a:p>
            <a:r>
              <a:rPr lang="en-US"/>
              <a:t>Milestone description</a:t>
            </a:r>
            <a:endParaRPr lang="ru-RU" dirty="0"/>
          </a:p>
        </p:txBody>
      </p:sp>
      <p:sp>
        <p:nvSpPr>
          <p:cNvPr id="9" name="Text Placeholder 8">
            <a:extLst>
              <a:ext uri="{FF2B5EF4-FFF2-40B4-BE49-F238E27FC236}">
                <a16:creationId xmlns="" xmlns:a16="http://schemas.microsoft.com/office/drawing/2014/main" id="{106E260A-6B73-4483-8F8B-5B22E648BFDF}"/>
              </a:ext>
            </a:extLst>
          </p:cNvPr>
          <p:cNvSpPr>
            <a:spLocks noGrp="1"/>
          </p:cNvSpPr>
          <p:nvPr>
            <p:ph type="body" sz="quarter" idx="16"/>
          </p:nvPr>
        </p:nvSpPr>
        <p:spPr/>
        <p:txBody>
          <a:bodyPr>
            <a:normAutofit fontScale="62500" lnSpcReduction="20000"/>
          </a:bodyPr>
          <a:lstStyle/>
          <a:p>
            <a:r>
              <a:rPr lang="en-US" dirty="0"/>
              <a:t>Auto</a:t>
            </a:r>
          </a:p>
          <a:p>
            <a:r>
              <a:rPr lang="en-US" dirty="0"/>
              <a:t> Scaling</a:t>
            </a:r>
            <a:endParaRPr lang="ru-RU" dirty="0"/>
          </a:p>
        </p:txBody>
      </p:sp>
      <p:sp>
        <p:nvSpPr>
          <p:cNvPr id="27" name="Text Placeholder 26">
            <a:extLst>
              <a:ext uri="{FF2B5EF4-FFF2-40B4-BE49-F238E27FC236}">
                <a16:creationId xmlns="" xmlns:a16="http://schemas.microsoft.com/office/drawing/2014/main" id="{84F2613F-DCC0-4A1F-9B48-C279DDE0C201}"/>
              </a:ext>
            </a:extLst>
          </p:cNvPr>
          <p:cNvSpPr>
            <a:spLocks noGrp="1"/>
          </p:cNvSpPr>
          <p:nvPr>
            <p:ph type="body" sz="quarter" idx="38"/>
          </p:nvPr>
        </p:nvSpPr>
        <p:spPr/>
        <p:txBody>
          <a:bodyPr>
            <a:normAutofit fontScale="92500"/>
          </a:bodyPr>
          <a:lstStyle/>
          <a:p>
            <a:r>
              <a:rPr lang="en-US"/>
              <a:t>MILESTONE TITLE</a:t>
            </a:r>
            <a:endParaRPr lang="ru-RU" dirty="0"/>
          </a:p>
        </p:txBody>
      </p:sp>
      <p:sp>
        <p:nvSpPr>
          <p:cNvPr id="28" name="Text Placeholder 27">
            <a:extLst>
              <a:ext uri="{FF2B5EF4-FFF2-40B4-BE49-F238E27FC236}">
                <a16:creationId xmlns="" xmlns:a16="http://schemas.microsoft.com/office/drawing/2014/main" id="{67BB4E68-6401-4C98-8572-F315F0392AD3}"/>
              </a:ext>
            </a:extLst>
          </p:cNvPr>
          <p:cNvSpPr>
            <a:spLocks noGrp="1"/>
          </p:cNvSpPr>
          <p:nvPr>
            <p:ph type="body" sz="quarter" idx="39"/>
          </p:nvPr>
        </p:nvSpPr>
        <p:spPr/>
        <p:txBody>
          <a:bodyPr/>
          <a:lstStyle/>
          <a:p>
            <a:r>
              <a:rPr lang="en-US" dirty="0"/>
              <a:t>Milestone description</a:t>
            </a:r>
            <a:endParaRPr lang="ru-RU" dirty="0"/>
          </a:p>
        </p:txBody>
      </p:sp>
      <p:sp>
        <p:nvSpPr>
          <p:cNvPr id="19" name="Text Placeholder 18">
            <a:extLst>
              <a:ext uri="{FF2B5EF4-FFF2-40B4-BE49-F238E27FC236}">
                <a16:creationId xmlns="" xmlns:a16="http://schemas.microsoft.com/office/drawing/2014/main" id="{9747846D-FA06-4686-A47D-5A668FD95FE0}"/>
              </a:ext>
            </a:extLst>
          </p:cNvPr>
          <p:cNvSpPr>
            <a:spLocks noGrp="1"/>
          </p:cNvSpPr>
          <p:nvPr>
            <p:ph type="body" sz="quarter" idx="28"/>
          </p:nvPr>
        </p:nvSpPr>
        <p:spPr>
          <a:xfrm>
            <a:off x="8028816" y="1462260"/>
            <a:ext cx="783000" cy="783000"/>
          </a:xfrm>
        </p:spPr>
        <p:txBody>
          <a:bodyPr/>
          <a:lstStyle/>
          <a:p>
            <a:r>
              <a:rPr lang="en-US" dirty="0" err="1"/>
              <a:t>IoT</a:t>
            </a:r>
            <a:endParaRPr lang="ru-RU" dirty="0"/>
          </a:p>
        </p:txBody>
      </p:sp>
      <p:sp>
        <p:nvSpPr>
          <p:cNvPr id="13" name="Text Placeholder 12">
            <a:extLst>
              <a:ext uri="{FF2B5EF4-FFF2-40B4-BE49-F238E27FC236}">
                <a16:creationId xmlns="" xmlns:a16="http://schemas.microsoft.com/office/drawing/2014/main" id="{04306A44-50E7-4C10-ABF1-71CE55A094F5}"/>
              </a:ext>
            </a:extLst>
          </p:cNvPr>
          <p:cNvSpPr>
            <a:spLocks noGrp="1"/>
          </p:cNvSpPr>
          <p:nvPr>
            <p:ph type="body" sz="quarter" idx="20"/>
          </p:nvPr>
        </p:nvSpPr>
        <p:spPr/>
        <p:txBody>
          <a:bodyPr>
            <a:normAutofit fontScale="62500" lnSpcReduction="20000"/>
          </a:bodyPr>
          <a:lstStyle/>
          <a:p>
            <a:r>
              <a:rPr lang="en-US" dirty="0"/>
              <a:t>Sensors Data</a:t>
            </a:r>
            <a:endParaRPr lang="ru-RU" dirty="0"/>
          </a:p>
        </p:txBody>
      </p:sp>
      <p:sp>
        <p:nvSpPr>
          <p:cNvPr id="35" name="Text Placeholder 34">
            <a:extLst>
              <a:ext uri="{FF2B5EF4-FFF2-40B4-BE49-F238E27FC236}">
                <a16:creationId xmlns="" xmlns:a16="http://schemas.microsoft.com/office/drawing/2014/main" id="{25D376EC-609C-46F1-A4A6-22B3BCBA9777}"/>
              </a:ext>
            </a:extLst>
          </p:cNvPr>
          <p:cNvSpPr>
            <a:spLocks noGrp="1"/>
          </p:cNvSpPr>
          <p:nvPr>
            <p:ph type="body" sz="quarter" idx="46"/>
          </p:nvPr>
        </p:nvSpPr>
        <p:spPr/>
        <p:txBody>
          <a:bodyPr>
            <a:normAutofit fontScale="92500"/>
          </a:bodyPr>
          <a:lstStyle/>
          <a:p>
            <a:r>
              <a:rPr lang="en-US"/>
              <a:t>MILESTONE TITLE</a:t>
            </a:r>
            <a:endParaRPr lang="ru-RU" dirty="0"/>
          </a:p>
        </p:txBody>
      </p:sp>
      <p:sp>
        <p:nvSpPr>
          <p:cNvPr id="36" name="Text Placeholder 35">
            <a:extLst>
              <a:ext uri="{FF2B5EF4-FFF2-40B4-BE49-F238E27FC236}">
                <a16:creationId xmlns="" xmlns:a16="http://schemas.microsoft.com/office/drawing/2014/main" id="{1F3490A6-CE9A-4C91-9932-EEF33F6A61DE}"/>
              </a:ext>
            </a:extLst>
          </p:cNvPr>
          <p:cNvSpPr>
            <a:spLocks noGrp="1"/>
          </p:cNvSpPr>
          <p:nvPr>
            <p:ph type="body" sz="quarter" idx="47"/>
          </p:nvPr>
        </p:nvSpPr>
        <p:spPr/>
        <p:txBody>
          <a:bodyPr/>
          <a:lstStyle/>
          <a:p>
            <a:r>
              <a:rPr lang="en-US"/>
              <a:t>Milestone description</a:t>
            </a:r>
            <a:endParaRPr lang="ru-RU" dirty="0"/>
          </a:p>
        </p:txBody>
      </p:sp>
      <p:sp>
        <p:nvSpPr>
          <p:cNvPr id="14" name="Text Placeholder 13">
            <a:extLst>
              <a:ext uri="{FF2B5EF4-FFF2-40B4-BE49-F238E27FC236}">
                <a16:creationId xmlns="" xmlns:a16="http://schemas.microsoft.com/office/drawing/2014/main" id="{18BD9AA2-DFE1-412D-BB95-7989BA1E6039}"/>
              </a:ext>
            </a:extLst>
          </p:cNvPr>
          <p:cNvSpPr>
            <a:spLocks noGrp="1"/>
          </p:cNvSpPr>
          <p:nvPr>
            <p:ph type="body" sz="quarter" idx="21"/>
          </p:nvPr>
        </p:nvSpPr>
        <p:spPr/>
        <p:txBody>
          <a:bodyPr>
            <a:normAutofit fontScale="92500" lnSpcReduction="20000"/>
          </a:bodyPr>
          <a:lstStyle/>
          <a:p>
            <a:r>
              <a:rPr lang="en-US" dirty="0"/>
              <a:t>MQTT</a:t>
            </a:r>
            <a:endParaRPr lang="ru-RU" dirty="0"/>
          </a:p>
        </p:txBody>
      </p:sp>
      <p:sp>
        <p:nvSpPr>
          <p:cNvPr id="31" name="Text Placeholder 30">
            <a:extLst>
              <a:ext uri="{FF2B5EF4-FFF2-40B4-BE49-F238E27FC236}">
                <a16:creationId xmlns="" xmlns:a16="http://schemas.microsoft.com/office/drawing/2014/main" id="{BB5D9C5D-1FCA-4D88-ADCB-481D203B8465}"/>
              </a:ext>
            </a:extLst>
          </p:cNvPr>
          <p:cNvSpPr>
            <a:spLocks noGrp="1"/>
          </p:cNvSpPr>
          <p:nvPr>
            <p:ph type="body" sz="quarter" idx="42"/>
          </p:nvPr>
        </p:nvSpPr>
        <p:spPr/>
        <p:txBody>
          <a:bodyPr>
            <a:normAutofit fontScale="92500"/>
          </a:bodyPr>
          <a:lstStyle/>
          <a:p>
            <a:r>
              <a:rPr lang="en-US"/>
              <a:t>MILESTONE TITLE</a:t>
            </a:r>
            <a:endParaRPr lang="ru-RU" dirty="0"/>
          </a:p>
        </p:txBody>
      </p:sp>
      <p:sp>
        <p:nvSpPr>
          <p:cNvPr id="32" name="Text Placeholder 31">
            <a:extLst>
              <a:ext uri="{FF2B5EF4-FFF2-40B4-BE49-F238E27FC236}">
                <a16:creationId xmlns="" xmlns:a16="http://schemas.microsoft.com/office/drawing/2014/main" id="{E15B9CEB-0CEB-4050-8317-0807EADC0F08}"/>
              </a:ext>
            </a:extLst>
          </p:cNvPr>
          <p:cNvSpPr>
            <a:spLocks noGrp="1"/>
          </p:cNvSpPr>
          <p:nvPr>
            <p:ph type="body" sz="quarter" idx="43"/>
          </p:nvPr>
        </p:nvSpPr>
        <p:spPr/>
        <p:txBody>
          <a:bodyPr/>
          <a:lstStyle/>
          <a:p>
            <a:r>
              <a:rPr lang="en-US"/>
              <a:t>Milestone description</a:t>
            </a:r>
            <a:endParaRPr lang="ru-RU" dirty="0"/>
          </a:p>
        </p:txBody>
      </p:sp>
      <p:sp>
        <p:nvSpPr>
          <p:cNvPr id="15" name="Text Placeholder 14">
            <a:extLst>
              <a:ext uri="{FF2B5EF4-FFF2-40B4-BE49-F238E27FC236}">
                <a16:creationId xmlns="" xmlns:a16="http://schemas.microsoft.com/office/drawing/2014/main" id="{CDDFF132-912B-4B2B-B3E5-D1AB199B58C1}"/>
              </a:ext>
            </a:extLst>
          </p:cNvPr>
          <p:cNvSpPr>
            <a:spLocks noGrp="1"/>
          </p:cNvSpPr>
          <p:nvPr>
            <p:ph type="body" sz="quarter" idx="22"/>
          </p:nvPr>
        </p:nvSpPr>
        <p:spPr/>
        <p:txBody>
          <a:bodyPr>
            <a:normAutofit fontScale="62500" lnSpcReduction="20000"/>
          </a:bodyPr>
          <a:lstStyle/>
          <a:p>
            <a:r>
              <a:rPr lang="en-US" dirty="0"/>
              <a:t>DB</a:t>
            </a:r>
          </a:p>
          <a:p>
            <a:r>
              <a:rPr lang="en-US" dirty="0"/>
              <a:t>SERVER</a:t>
            </a:r>
            <a:endParaRPr lang="ru-RU" dirty="0"/>
          </a:p>
        </p:txBody>
      </p:sp>
      <p:sp>
        <p:nvSpPr>
          <p:cNvPr id="33" name="Text Placeholder 32">
            <a:extLst>
              <a:ext uri="{FF2B5EF4-FFF2-40B4-BE49-F238E27FC236}">
                <a16:creationId xmlns="" xmlns:a16="http://schemas.microsoft.com/office/drawing/2014/main" id="{97AEBAB8-BDEB-4E4A-B443-829D3C340CA6}"/>
              </a:ext>
            </a:extLst>
          </p:cNvPr>
          <p:cNvSpPr>
            <a:spLocks noGrp="1"/>
          </p:cNvSpPr>
          <p:nvPr>
            <p:ph type="body" sz="quarter" idx="44"/>
          </p:nvPr>
        </p:nvSpPr>
        <p:spPr/>
        <p:txBody>
          <a:bodyPr>
            <a:normAutofit fontScale="92500"/>
          </a:bodyPr>
          <a:lstStyle/>
          <a:p>
            <a:r>
              <a:rPr lang="en-US" dirty="0"/>
              <a:t>MILESTONE TITLE</a:t>
            </a:r>
            <a:endParaRPr lang="ru-RU" dirty="0"/>
          </a:p>
        </p:txBody>
      </p:sp>
      <p:sp>
        <p:nvSpPr>
          <p:cNvPr id="34" name="Text Placeholder 33">
            <a:extLst>
              <a:ext uri="{FF2B5EF4-FFF2-40B4-BE49-F238E27FC236}">
                <a16:creationId xmlns="" xmlns:a16="http://schemas.microsoft.com/office/drawing/2014/main" id="{B46FA574-2C1D-466A-8970-8B2776FA33DF}"/>
              </a:ext>
            </a:extLst>
          </p:cNvPr>
          <p:cNvSpPr>
            <a:spLocks noGrp="1"/>
          </p:cNvSpPr>
          <p:nvPr>
            <p:ph type="body" sz="quarter" idx="45"/>
          </p:nvPr>
        </p:nvSpPr>
        <p:spPr/>
        <p:txBody>
          <a:bodyPr/>
          <a:lstStyle/>
          <a:p>
            <a:r>
              <a:rPr lang="en-US"/>
              <a:t>Milestone description</a:t>
            </a:r>
            <a:endParaRPr lang="ru-RU" dirty="0"/>
          </a:p>
        </p:txBody>
      </p:sp>
      <p:sp>
        <p:nvSpPr>
          <p:cNvPr id="12" name="Text Placeholder 11">
            <a:extLst>
              <a:ext uri="{FF2B5EF4-FFF2-40B4-BE49-F238E27FC236}">
                <a16:creationId xmlns="" xmlns:a16="http://schemas.microsoft.com/office/drawing/2014/main" id="{0950DBC3-6438-47ED-BA7E-BBD7E08290D1}"/>
              </a:ext>
            </a:extLst>
          </p:cNvPr>
          <p:cNvSpPr>
            <a:spLocks noGrp="1"/>
          </p:cNvSpPr>
          <p:nvPr>
            <p:ph type="body" sz="quarter" idx="19"/>
          </p:nvPr>
        </p:nvSpPr>
        <p:spPr/>
        <p:txBody>
          <a:bodyPr>
            <a:normAutofit fontScale="55000" lnSpcReduction="20000"/>
          </a:bodyPr>
          <a:lstStyle/>
          <a:p>
            <a:endParaRPr lang="en-US" dirty="0" smtClean="0"/>
          </a:p>
          <a:p>
            <a:r>
              <a:rPr lang="en-US" dirty="0" smtClean="0"/>
              <a:t>IOT WEB </a:t>
            </a:r>
            <a:r>
              <a:rPr lang="en-US" dirty="0"/>
              <a:t>PAGE</a:t>
            </a:r>
            <a:endParaRPr lang="ru-RU" dirty="0"/>
          </a:p>
          <a:p>
            <a:endParaRPr lang="ru-RU" dirty="0"/>
          </a:p>
        </p:txBody>
      </p:sp>
      <p:sp>
        <p:nvSpPr>
          <p:cNvPr id="29" name="Text Placeholder 28">
            <a:extLst>
              <a:ext uri="{FF2B5EF4-FFF2-40B4-BE49-F238E27FC236}">
                <a16:creationId xmlns="" xmlns:a16="http://schemas.microsoft.com/office/drawing/2014/main" id="{71435C51-CB8E-41E5-8C00-34ADCC273A32}"/>
              </a:ext>
            </a:extLst>
          </p:cNvPr>
          <p:cNvSpPr>
            <a:spLocks noGrp="1"/>
          </p:cNvSpPr>
          <p:nvPr>
            <p:ph type="body" sz="quarter" idx="40"/>
          </p:nvPr>
        </p:nvSpPr>
        <p:spPr/>
        <p:txBody>
          <a:bodyPr>
            <a:normAutofit fontScale="92500"/>
          </a:bodyPr>
          <a:lstStyle/>
          <a:p>
            <a:r>
              <a:rPr lang="en-US"/>
              <a:t>MILESTONE TITLE</a:t>
            </a:r>
            <a:endParaRPr lang="ru-RU" dirty="0"/>
          </a:p>
        </p:txBody>
      </p:sp>
      <p:sp>
        <p:nvSpPr>
          <p:cNvPr id="30" name="Text Placeholder 29">
            <a:extLst>
              <a:ext uri="{FF2B5EF4-FFF2-40B4-BE49-F238E27FC236}">
                <a16:creationId xmlns="" xmlns:a16="http://schemas.microsoft.com/office/drawing/2014/main" id="{946F0E31-A00A-4287-813C-109216A59865}"/>
              </a:ext>
            </a:extLst>
          </p:cNvPr>
          <p:cNvSpPr>
            <a:spLocks noGrp="1"/>
          </p:cNvSpPr>
          <p:nvPr>
            <p:ph type="body" sz="quarter" idx="41"/>
          </p:nvPr>
        </p:nvSpPr>
        <p:spPr/>
        <p:txBody>
          <a:bodyPr/>
          <a:lstStyle/>
          <a:p>
            <a:r>
              <a:rPr lang="en-US"/>
              <a:t>Milestone description</a:t>
            </a:r>
            <a:endParaRPr lang="ru-RU" dirty="0"/>
          </a:p>
        </p:txBody>
      </p:sp>
      <p:sp>
        <p:nvSpPr>
          <p:cNvPr id="95" name="Text Placeholder 94">
            <a:extLst>
              <a:ext uri="{FF2B5EF4-FFF2-40B4-BE49-F238E27FC236}">
                <a16:creationId xmlns="" xmlns:a16="http://schemas.microsoft.com/office/drawing/2014/main" id="{7C0ECD94-A4CB-4FB7-A7F7-AA32C0ED85DB}"/>
              </a:ext>
            </a:extLst>
          </p:cNvPr>
          <p:cNvSpPr>
            <a:spLocks noGrp="1"/>
          </p:cNvSpPr>
          <p:nvPr>
            <p:ph type="body" sz="quarter" idx="29"/>
          </p:nvPr>
        </p:nvSpPr>
        <p:spPr/>
        <p:txBody>
          <a:bodyPr>
            <a:normAutofit fontScale="70000" lnSpcReduction="20000"/>
          </a:bodyPr>
          <a:lstStyle/>
          <a:p>
            <a:endParaRPr lang="en-US" dirty="0"/>
          </a:p>
          <a:p>
            <a:r>
              <a:rPr lang="en-US" dirty="0"/>
              <a:t>NW</a:t>
            </a:r>
          </a:p>
          <a:p>
            <a:r>
              <a:rPr lang="en-US" dirty="0"/>
              <a:t>SEC</a:t>
            </a:r>
            <a:endParaRPr lang="ru-RU" dirty="0"/>
          </a:p>
          <a:p>
            <a:endParaRPr lang="en-US" dirty="0"/>
          </a:p>
        </p:txBody>
      </p:sp>
      <p:sp>
        <p:nvSpPr>
          <p:cNvPr id="16" name="Text Placeholder 15">
            <a:extLst>
              <a:ext uri="{FF2B5EF4-FFF2-40B4-BE49-F238E27FC236}">
                <a16:creationId xmlns="" xmlns:a16="http://schemas.microsoft.com/office/drawing/2014/main" id="{5E0624EF-8210-444B-9BC7-2C144038C2FB}"/>
              </a:ext>
            </a:extLst>
          </p:cNvPr>
          <p:cNvSpPr>
            <a:spLocks noGrp="1"/>
          </p:cNvSpPr>
          <p:nvPr>
            <p:ph type="body" sz="quarter" idx="23"/>
          </p:nvPr>
        </p:nvSpPr>
        <p:spPr/>
        <p:txBody>
          <a:bodyPr>
            <a:normAutofit/>
          </a:bodyPr>
          <a:lstStyle/>
          <a:p>
            <a:r>
              <a:rPr lang="en-US" dirty="0"/>
              <a:t>VPN</a:t>
            </a:r>
            <a:endParaRPr lang="ru-RU" dirty="0"/>
          </a:p>
        </p:txBody>
      </p:sp>
      <p:sp>
        <p:nvSpPr>
          <p:cNvPr id="37" name="Text Placeholder 36">
            <a:extLst>
              <a:ext uri="{FF2B5EF4-FFF2-40B4-BE49-F238E27FC236}">
                <a16:creationId xmlns="" xmlns:a16="http://schemas.microsoft.com/office/drawing/2014/main" id="{DF4A9D67-1B01-4CF8-AC0D-C7E518691F63}"/>
              </a:ext>
            </a:extLst>
          </p:cNvPr>
          <p:cNvSpPr>
            <a:spLocks noGrp="1"/>
          </p:cNvSpPr>
          <p:nvPr>
            <p:ph type="body" sz="quarter" idx="48"/>
          </p:nvPr>
        </p:nvSpPr>
        <p:spPr/>
        <p:txBody>
          <a:bodyPr>
            <a:normAutofit fontScale="92500"/>
          </a:bodyPr>
          <a:lstStyle/>
          <a:p>
            <a:r>
              <a:rPr lang="en-US"/>
              <a:t>MILESTONE TITLE</a:t>
            </a:r>
            <a:endParaRPr lang="ru-RU" dirty="0"/>
          </a:p>
        </p:txBody>
      </p:sp>
      <p:sp>
        <p:nvSpPr>
          <p:cNvPr id="38" name="Text Placeholder 37">
            <a:extLst>
              <a:ext uri="{FF2B5EF4-FFF2-40B4-BE49-F238E27FC236}">
                <a16:creationId xmlns="" xmlns:a16="http://schemas.microsoft.com/office/drawing/2014/main" id="{D7DFA977-B8C8-428F-BA2B-EFF078C726CF}"/>
              </a:ext>
            </a:extLst>
          </p:cNvPr>
          <p:cNvSpPr>
            <a:spLocks noGrp="1"/>
          </p:cNvSpPr>
          <p:nvPr>
            <p:ph type="body" sz="quarter" idx="49"/>
          </p:nvPr>
        </p:nvSpPr>
        <p:spPr/>
        <p:txBody>
          <a:bodyPr/>
          <a:lstStyle/>
          <a:p>
            <a:r>
              <a:rPr lang="en-US"/>
              <a:t>Milestone description</a:t>
            </a:r>
            <a:endParaRPr lang="ru-RU" dirty="0"/>
          </a:p>
        </p:txBody>
      </p:sp>
      <p:sp>
        <p:nvSpPr>
          <p:cNvPr id="18" name="Text Placeholder 17">
            <a:extLst>
              <a:ext uri="{FF2B5EF4-FFF2-40B4-BE49-F238E27FC236}">
                <a16:creationId xmlns="" xmlns:a16="http://schemas.microsoft.com/office/drawing/2014/main" id="{7073D15E-3E59-4781-BA50-8D741A373A3B}"/>
              </a:ext>
            </a:extLst>
          </p:cNvPr>
          <p:cNvSpPr>
            <a:spLocks noGrp="1"/>
          </p:cNvSpPr>
          <p:nvPr>
            <p:ph type="body" sz="quarter" idx="26"/>
          </p:nvPr>
        </p:nvSpPr>
        <p:spPr/>
        <p:txBody>
          <a:bodyPr>
            <a:normAutofit fontScale="62500" lnSpcReduction="20000"/>
          </a:bodyPr>
          <a:lstStyle/>
          <a:p>
            <a:r>
              <a:rPr lang="en-US" dirty="0" smtClean="0"/>
              <a:t>Port</a:t>
            </a:r>
            <a:r>
              <a:rPr lang="en-US" dirty="0" smtClean="0"/>
              <a:t> </a:t>
            </a:r>
            <a:r>
              <a:rPr lang="en-US" dirty="0" err="1" smtClean="0"/>
              <a:t>securiy</a:t>
            </a:r>
            <a:endParaRPr lang="ru-RU" dirty="0"/>
          </a:p>
        </p:txBody>
      </p:sp>
      <p:sp>
        <p:nvSpPr>
          <p:cNvPr id="41" name="Text Placeholder 40">
            <a:extLst>
              <a:ext uri="{FF2B5EF4-FFF2-40B4-BE49-F238E27FC236}">
                <a16:creationId xmlns="" xmlns:a16="http://schemas.microsoft.com/office/drawing/2014/main" id="{D183E534-6B6A-4814-BF59-57A6E38C5B02}"/>
              </a:ext>
            </a:extLst>
          </p:cNvPr>
          <p:cNvSpPr>
            <a:spLocks noGrp="1"/>
          </p:cNvSpPr>
          <p:nvPr>
            <p:ph type="body" sz="quarter" idx="52"/>
          </p:nvPr>
        </p:nvSpPr>
        <p:spPr/>
        <p:txBody>
          <a:bodyPr>
            <a:normAutofit fontScale="92500"/>
          </a:bodyPr>
          <a:lstStyle/>
          <a:p>
            <a:r>
              <a:rPr lang="en-US"/>
              <a:t>MILESTONE TITLE</a:t>
            </a:r>
            <a:endParaRPr lang="ru-RU" dirty="0"/>
          </a:p>
        </p:txBody>
      </p:sp>
      <p:sp>
        <p:nvSpPr>
          <p:cNvPr id="42" name="Text Placeholder 41">
            <a:extLst>
              <a:ext uri="{FF2B5EF4-FFF2-40B4-BE49-F238E27FC236}">
                <a16:creationId xmlns="" xmlns:a16="http://schemas.microsoft.com/office/drawing/2014/main" id="{075CE6EC-954F-4DE1-BFD8-21E7D92FDE17}"/>
              </a:ext>
            </a:extLst>
          </p:cNvPr>
          <p:cNvSpPr>
            <a:spLocks noGrp="1"/>
          </p:cNvSpPr>
          <p:nvPr>
            <p:ph type="body" sz="quarter" idx="53"/>
          </p:nvPr>
        </p:nvSpPr>
        <p:spPr/>
        <p:txBody>
          <a:bodyPr/>
          <a:lstStyle/>
          <a:p>
            <a:r>
              <a:rPr lang="en-US"/>
              <a:t>Milestone description</a:t>
            </a:r>
            <a:endParaRPr lang="ru-RU" dirty="0"/>
          </a:p>
        </p:txBody>
      </p:sp>
      <p:sp>
        <p:nvSpPr>
          <p:cNvPr id="17" name="Text Placeholder 16">
            <a:extLst>
              <a:ext uri="{FF2B5EF4-FFF2-40B4-BE49-F238E27FC236}">
                <a16:creationId xmlns="" xmlns:a16="http://schemas.microsoft.com/office/drawing/2014/main" id="{FACEF7EF-E8CB-4008-A749-3586789460E1}"/>
              </a:ext>
            </a:extLst>
          </p:cNvPr>
          <p:cNvSpPr>
            <a:spLocks noGrp="1"/>
          </p:cNvSpPr>
          <p:nvPr>
            <p:ph type="body" sz="quarter" idx="25"/>
          </p:nvPr>
        </p:nvSpPr>
        <p:spPr/>
        <p:txBody>
          <a:bodyPr>
            <a:normAutofit fontScale="62500" lnSpcReduction="20000"/>
          </a:bodyPr>
          <a:lstStyle/>
          <a:p>
            <a:r>
              <a:rPr lang="en-US" dirty="0" smtClean="0"/>
              <a:t>DHCP SNOOPIN</a:t>
            </a:r>
            <a:endParaRPr lang="ru-RU" dirty="0"/>
          </a:p>
        </p:txBody>
      </p:sp>
      <p:sp>
        <p:nvSpPr>
          <p:cNvPr id="39" name="Text Placeholder 38">
            <a:extLst>
              <a:ext uri="{FF2B5EF4-FFF2-40B4-BE49-F238E27FC236}">
                <a16:creationId xmlns="" xmlns:a16="http://schemas.microsoft.com/office/drawing/2014/main" id="{96FA5D30-6CB0-4EEA-AB74-670C4C1A6E09}"/>
              </a:ext>
            </a:extLst>
          </p:cNvPr>
          <p:cNvSpPr>
            <a:spLocks noGrp="1"/>
          </p:cNvSpPr>
          <p:nvPr>
            <p:ph type="body" sz="quarter" idx="50"/>
          </p:nvPr>
        </p:nvSpPr>
        <p:spPr/>
        <p:txBody>
          <a:bodyPr>
            <a:normAutofit fontScale="92500"/>
          </a:bodyPr>
          <a:lstStyle/>
          <a:p>
            <a:r>
              <a:rPr lang="en-US"/>
              <a:t>MILESTONE TITLE</a:t>
            </a:r>
            <a:endParaRPr lang="ru-RU" dirty="0"/>
          </a:p>
        </p:txBody>
      </p:sp>
      <p:sp>
        <p:nvSpPr>
          <p:cNvPr id="40" name="Text Placeholder 39">
            <a:extLst>
              <a:ext uri="{FF2B5EF4-FFF2-40B4-BE49-F238E27FC236}">
                <a16:creationId xmlns="" xmlns:a16="http://schemas.microsoft.com/office/drawing/2014/main" id="{2439FE52-3A9A-43A5-9827-31AEC68BEE7A}"/>
              </a:ext>
            </a:extLst>
          </p:cNvPr>
          <p:cNvSpPr>
            <a:spLocks noGrp="1"/>
          </p:cNvSpPr>
          <p:nvPr>
            <p:ph type="body" sz="quarter" idx="51"/>
          </p:nvPr>
        </p:nvSpPr>
        <p:spPr/>
        <p:txBody>
          <a:bodyPr/>
          <a:lstStyle/>
          <a:p>
            <a:r>
              <a:rPr lang="en-US"/>
              <a:t>Milestone description</a:t>
            </a:r>
            <a:endParaRPr lang="ru-RU" dirty="0"/>
          </a:p>
        </p:txBody>
      </p:sp>
      <p:sp>
        <p:nvSpPr>
          <p:cNvPr id="46" name="Text Placeholder 45">
            <a:extLst>
              <a:ext uri="{FF2B5EF4-FFF2-40B4-BE49-F238E27FC236}">
                <a16:creationId xmlns="" xmlns:a16="http://schemas.microsoft.com/office/drawing/2014/main" id="{A15ADFC7-484C-4FB9-A3C1-CDAA545F73FC}"/>
              </a:ext>
            </a:extLst>
          </p:cNvPr>
          <p:cNvSpPr>
            <a:spLocks noGrp="1"/>
          </p:cNvSpPr>
          <p:nvPr>
            <p:ph type="body" sz="quarter" idx="24"/>
          </p:nvPr>
        </p:nvSpPr>
        <p:spPr/>
        <p:txBody>
          <a:bodyPr>
            <a:normAutofit fontScale="62500" lnSpcReduction="20000"/>
          </a:bodyPr>
          <a:lstStyle/>
          <a:p>
            <a:r>
              <a:rPr lang="en-US" dirty="0" smtClean="0"/>
              <a:t>Secure </a:t>
            </a:r>
          </a:p>
          <a:p>
            <a:r>
              <a:rPr lang="en-US" dirty="0" smtClean="0"/>
              <a:t>boot</a:t>
            </a:r>
            <a:endParaRPr lang="ru-RU" dirty="0"/>
          </a:p>
        </p:txBody>
      </p:sp>
      <p:sp>
        <p:nvSpPr>
          <p:cNvPr id="43" name="Text Placeholder 42">
            <a:extLst>
              <a:ext uri="{FF2B5EF4-FFF2-40B4-BE49-F238E27FC236}">
                <a16:creationId xmlns="" xmlns:a16="http://schemas.microsoft.com/office/drawing/2014/main" id="{22CF05B5-E92D-4FD2-A21C-956D8E8321A7}"/>
              </a:ext>
            </a:extLst>
          </p:cNvPr>
          <p:cNvSpPr>
            <a:spLocks noGrp="1"/>
          </p:cNvSpPr>
          <p:nvPr>
            <p:ph type="body" sz="quarter" idx="54"/>
          </p:nvPr>
        </p:nvSpPr>
        <p:spPr/>
        <p:txBody>
          <a:bodyPr>
            <a:normAutofit fontScale="92500"/>
          </a:bodyPr>
          <a:lstStyle/>
          <a:p>
            <a:r>
              <a:rPr lang="en-US"/>
              <a:t>MILESTONE TITLE</a:t>
            </a:r>
            <a:endParaRPr lang="ru-RU" dirty="0"/>
          </a:p>
        </p:txBody>
      </p:sp>
      <p:sp>
        <p:nvSpPr>
          <p:cNvPr id="44" name="Text Placeholder 43">
            <a:extLst>
              <a:ext uri="{FF2B5EF4-FFF2-40B4-BE49-F238E27FC236}">
                <a16:creationId xmlns="" xmlns:a16="http://schemas.microsoft.com/office/drawing/2014/main" id="{00E93532-CE49-4B9B-B7CE-189B4CACB360}"/>
              </a:ext>
            </a:extLst>
          </p:cNvPr>
          <p:cNvSpPr>
            <a:spLocks noGrp="1"/>
          </p:cNvSpPr>
          <p:nvPr>
            <p:ph type="body" sz="quarter" idx="55"/>
          </p:nvPr>
        </p:nvSpPr>
        <p:spPr/>
        <p:txBody>
          <a:bodyPr/>
          <a:lstStyle/>
          <a:p>
            <a:r>
              <a:rPr lang="en-US"/>
              <a:t>Milestone description</a:t>
            </a:r>
            <a:endParaRPr lang="ru-RU" dirty="0"/>
          </a:p>
        </p:txBody>
      </p:sp>
      <p:sp>
        <p:nvSpPr>
          <p:cNvPr id="48" name="Text Placeholder 47">
            <a:extLst>
              <a:ext uri="{FF2B5EF4-FFF2-40B4-BE49-F238E27FC236}">
                <a16:creationId xmlns="" xmlns:a16="http://schemas.microsoft.com/office/drawing/2014/main" id="{80356F4D-EF6F-4CA4-9F12-1144AB06B635}"/>
              </a:ext>
            </a:extLst>
          </p:cNvPr>
          <p:cNvSpPr>
            <a:spLocks noGrp="1"/>
          </p:cNvSpPr>
          <p:nvPr>
            <p:ph type="body" sz="quarter" idx="58"/>
          </p:nvPr>
        </p:nvSpPr>
        <p:spPr>
          <a:xfrm>
            <a:off x="9737909" y="4996172"/>
            <a:ext cx="783000" cy="783000"/>
          </a:xfrm>
        </p:spPr>
        <p:txBody>
          <a:bodyPr/>
          <a:lstStyle/>
          <a:p>
            <a:r>
              <a:rPr lang="en-US"/>
              <a:t>20XX</a:t>
            </a:r>
            <a:endParaRPr lang="ru-RU" dirty="0"/>
          </a:p>
        </p:txBody>
      </p:sp>
      <p:sp>
        <p:nvSpPr>
          <p:cNvPr id="4" name="Footer Placeholder 3">
            <a:extLst>
              <a:ext uri="{FF2B5EF4-FFF2-40B4-BE49-F238E27FC236}">
                <a16:creationId xmlns="" xmlns:a16="http://schemas.microsoft.com/office/drawing/2014/main" id="{D1003659-1C3C-40E5-BE1B-1DCC6A9CA541}"/>
              </a:ext>
            </a:extLst>
          </p:cNvPr>
          <p:cNvSpPr>
            <a:spLocks noGrp="1"/>
          </p:cNvSpPr>
          <p:nvPr>
            <p:ph type="ftr" sz="quarter" idx="11"/>
          </p:nvPr>
        </p:nvSpPr>
        <p:spPr/>
        <p:txBody>
          <a:bodyPr/>
          <a:lstStyle/>
          <a:p>
            <a:r>
              <a:rPr lang="en-US"/>
              <a:t>ADD A FOOTER</a:t>
            </a:r>
            <a:endParaRPr lang="ru-RU" dirty="0"/>
          </a:p>
        </p:txBody>
      </p:sp>
      <p:sp>
        <p:nvSpPr>
          <p:cNvPr id="3" name="Date Placeholder 2">
            <a:extLst>
              <a:ext uri="{FF2B5EF4-FFF2-40B4-BE49-F238E27FC236}">
                <a16:creationId xmlns="" xmlns:a16="http://schemas.microsoft.com/office/drawing/2014/main" id="{8F0B8AAA-F436-42D2-B561-5E65C6A014F8}"/>
              </a:ext>
            </a:extLst>
          </p:cNvPr>
          <p:cNvSpPr>
            <a:spLocks noGrp="1"/>
          </p:cNvSpPr>
          <p:nvPr>
            <p:ph type="dt" sz="half" idx="10"/>
          </p:nvPr>
        </p:nvSpPr>
        <p:spPr/>
        <p:txBody>
          <a:bodyPr/>
          <a:lstStyle/>
          <a:p>
            <a:fld id="{F0BF70C0-85C8-4782-A2DC-740B0F58DBF8}" type="datetime1">
              <a:rPr lang="ru-RU" smtClean="0"/>
              <a:pPr/>
              <a:t>31.03.2019</a:t>
            </a:fld>
            <a:endParaRPr lang="ru-RU"/>
          </a:p>
        </p:txBody>
      </p:sp>
      <p:sp>
        <p:nvSpPr>
          <p:cNvPr id="5" name="Slide Number Placeholder 4">
            <a:extLst>
              <a:ext uri="{FF2B5EF4-FFF2-40B4-BE49-F238E27FC236}">
                <a16:creationId xmlns="" xmlns:a16="http://schemas.microsoft.com/office/drawing/2014/main" id="{593FD034-B9C1-41DF-9CA6-A5C81E6FC807}"/>
              </a:ext>
            </a:extLst>
          </p:cNvPr>
          <p:cNvSpPr>
            <a:spLocks noGrp="1"/>
          </p:cNvSpPr>
          <p:nvPr>
            <p:ph type="sldNum" sz="quarter" idx="12"/>
          </p:nvPr>
        </p:nvSpPr>
        <p:spPr/>
        <p:txBody>
          <a:bodyPr/>
          <a:lstStyle/>
          <a:p>
            <a:r>
              <a:rPr lang="en-US" dirty="0"/>
              <a:t>0</a:t>
            </a:r>
            <a:fld id="{93C1428B-5ACF-4E79-A091-05E2328DA75D}" type="slidenum">
              <a:rPr lang="ru-RU" smtClean="0"/>
              <a:pPr/>
              <a:t>4</a:t>
            </a:fld>
            <a:endParaRPr lang="ru-RU" dirty="0"/>
          </a:p>
        </p:txBody>
      </p:sp>
      <p:sp>
        <p:nvSpPr>
          <p:cNvPr id="20" name="Rectangle 19"/>
          <p:cNvSpPr/>
          <p:nvPr/>
        </p:nvSpPr>
        <p:spPr>
          <a:xfrm>
            <a:off x="4481110" y="2433251"/>
            <a:ext cx="218330" cy="253916"/>
          </a:xfrm>
          <a:prstGeom prst="rect">
            <a:avLst/>
          </a:prstGeom>
        </p:spPr>
        <p:txBody>
          <a:bodyPr wrap="none">
            <a:spAutoFit/>
          </a:bodyPr>
          <a:lstStyle/>
          <a:p>
            <a:r>
              <a:rPr lang="en-US" sz="1050" dirty="0">
                <a:latin typeface="Times New Roman" panose="02020603050405020304" pitchFamily="18" charset="0"/>
              </a:rPr>
              <a:t> </a:t>
            </a:r>
            <a:endParaRPr lang="en-US" sz="1050" dirty="0"/>
          </a:p>
        </p:txBody>
      </p:sp>
      <p:sp>
        <p:nvSpPr>
          <p:cNvPr id="45" name="Rectangle 44"/>
          <p:cNvSpPr/>
          <p:nvPr/>
        </p:nvSpPr>
        <p:spPr>
          <a:xfrm>
            <a:off x="4481110" y="2433251"/>
            <a:ext cx="218330" cy="253916"/>
          </a:xfrm>
          <a:prstGeom prst="rect">
            <a:avLst/>
          </a:prstGeom>
        </p:spPr>
        <p:txBody>
          <a:bodyPr wrap="none">
            <a:spAutoFit/>
          </a:bodyPr>
          <a:lstStyle/>
          <a:p>
            <a:r>
              <a:rPr lang="en-US" sz="1050" dirty="0">
                <a:latin typeface="Times New Roman" panose="02020603050405020304" pitchFamily="18" charset="0"/>
              </a:rPr>
              <a:t> </a:t>
            </a:r>
            <a:endParaRPr lang="en-US" sz="1050" dirty="0"/>
          </a:p>
        </p:txBody>
      </p:sp>
    </p:spTree>
    <p:extLst>
      <p:ext uri="{BB962C8B-B14F-4D97-AF65-F5344CB8AC3E}">
        <p14:creationId xmlns:p14="http://schemas.microsoft.com/office/powerpoint/2010/main" val="6026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bg/>
                                          </p:spTgt>
                                        </p:tgtEl>
                                        <p:attrNameLst>
                                          <p:attrName>style.visibility</p:attrName>
                                        </p:attrNameLst>
                                      </p:cBhvr>
                                      <p:to>
                                        <p:strVal val="visible"/>
                                      </p:to>
                                    </p:set>
                                    <p:animEffect transition="in" filter="fade">
                                      <p:cBhvr>
                                        <p:cTn id="7" dur="500"/>
                                        <p:tgtEl>
                                          <p:spTgt spid="4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fade">
                                      <p:cBhvr>
                                        <p:cTn id="12" dur="500"/>
                                        <p:tgtEl>
                                          <p:spTgt spid="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bg/>
                                          </p:spTgt>
                                        </p:tgtEl>
                                        <p:attrNameLst>
                                          <p:attrName>style.visibility</p:attrName>
                                        </p:attrNameLst>
                                      </p:cBhvr>
                                      <p:to>
                                        <p:strVal val="visible"/>
                                      </p:to>
                                    </p:set>
                                    <p:anim calcmode="lin" valueType="num">
                                      <p:cBhvr additive="base">
                                        <p:cTn id="47"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9">
                                            <p:bg/>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
                                            <p:txEl>
                                              <p:pRg st="0" end="0"/>
                                            </p:txEl>
                                          </p:spTgt>
                                        </p:tgtEl>
                                        <p:attrNameLst>
                                          <p:attrName>style.visibility</p:attrName>
                                        </p:attrNameLst>
                                      </p:cBhvr>
                                      <p:to>
                                        <p:strVal val="visible"/>
                                      </p:to>
                                    </p:set>
                                    <p:anim calcmode="lin" valueType="num">
                                      <p:cBhvr additive="base">
                                        <p:cTn id="5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bg/>
                                          </p:spTgt>
                                        </p:tgtEl>
                                        <p:attrNameLst>
                                          <p:attrName>style.visibility</p:attrName>
                                        </p:attrNameLst>
                                      </p:cBhvr>
                                      <p:to>
                                        <p:strVal val="visible"/>
                                      </p:to>
                                    </p:set>
                                    <p:animEffect transition="in" filter="fade">
                                      <p:cBhvr>
                                        <p:cTn id="59" dur="500"/>
                                        <p:tgtEl>
                                          <p:spTgt spid="13">
                                            <p:bg/>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xEl>
                                              <p:pRg st="0" end="0"/>
                                            </p:txEl>
                                          </p:spTgt>
                                        </p:tgtEl>
                                        <p:attrNameLst>
                                          <p:attrName>style.visibility</p:attrName>
                                        </p:attrNameLst>
                                      </p:cBhvr>
                                      <p:to>
                                        <p:strVal val="visible"/>
                                      </p:to>
                                    </p:set>
                                    <p:animEffect transition="in" filter="fade">
                                      <p:cBhvr>
                                        <p:cTn id="6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animBg="1"/>
      <p:bldP spid="8" grpId="0" build="p" animBg="1"/>
      <p:bldP spid="11" grpId="0" build="p" animBg="1"/>
      <p:bldP spid="10" grpId="0" build="p" animBg="1"/>
      <p:bldP spid="9" grpId="0" build="p" animBg="1"/>
      <p:bldP spid="19" grpId="0" build="p" animBg="1"/>
      <p:bldP spid="1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156574" y="0"/>
            <a:ext cx="7688700" cy="373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New Roman" panose="02020603050405020304" pitchFamily="18" charset="0"/>
                <a:cs typeface="Times New Roman" panose="02020603050405020304" pitchFamily="18" charset="0"/>
              </a:rPr>
              <a:t>Introduction:</a:t>
            </a:r>
            <a:endParaRPr sz="2400" b="1" dirty="0">
              <a:latin typeface="Times New Roman" panose="02020603050405020304" pitchFamily="18" charset="0"/>
              <a:cs typeface="Times New Roman" panose="02020603050405020304" pitchFamily="18" charset="0"/>
            </a:endParaRPr>
          </a:p>
        </p:txBody>
      </p:sp>
      <p:sp>
        <p:nvSpPr>
          <p:cNvPr id="93" name="Google Shape;93;p14"/>
          <p:cNvSpPr txBox="1">
            <a:spLocks noGrp="1"/>
          </p:cNvSpPr>
          <p:nvPr>
            <p:ph type="body" idx="1"/>
          </p:nvPr>
        </p:nvSpPr>
        <p:spPr>
          <a:xfrm>
            <a:off x="189622" y="547352"/>
            <a:ext cx="8150147" cy="4596148"/>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r>
              <a:rPr lang="en" sz="2000" dirty="0">
                <a:solidFill>
                  <a:schemeClr val="tx2">
                    <a:lumMod val="50000"/>
                  </a:schemeClr>
                </a:solidFill>
                <a:latin typeface="Times New Roman" pitchFamily="18" charset="0"/>
                <a:cs typeface="Times New Roman" pitchFamily="18" charset="0"/>
              </a:rPr>
              <a:t>This project main aim is to handle thousands of requests(IOT and Web traffic load) on a web portal.  When the user hits on a certain url and if the requests are more on the url the traffic load will be more. There will be lagging of the site and can’t be accessed. </a:t>
            </a:r>
          </a:p>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r>
              <a:rPr lang="en" sz="2000" dirty="0">
                <a:solidFill>
                  <a:schemeClr val="tx2">
                    <a:lumMod val="50000"/>
                  </a:schemeClr>
                </a:solidFill>
                <a:latin typeface="Times New Roman" pitchFamily="18" charset="0"/>
                <a:cs typeface="Times New Roman" pitchFamily="18" charset="0"/>
              </a:rPr>
              <a:t>Due to this in commercial sites, there will be unavailability of the url, to avoid this problem we are going to change the existing policies in AWS Cloud, and create virtual data servers by using AWS Service. When the usage is normal we are going to reduce the created virtual servers but the existence of the url will not be lost. </a:t>
            </a:r>
            <a:endParaRPr sz="2000" dirty="0">
              <a:solidFill>
                <a:schemeClr val="tx2">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9F74C7-36B8-4271-AD38-E96CB6C709C0}"/>
              </a:ext>
            </a:extLst>
          </p:cNvPr>
          <p:cNvSpPr>
            <a:spLocks noGrp="1"/>
          </p:cNvSpPr>
          <p:nvPr>
            <p:ph type="title"/>
          </p:nvPr>
        </p:nvSpPr>
        <p:spPr>
          <a:xfrm>
            <a:off x="591553" y="609813"/>
            <a:ext cx="7688700" cy="535200"/>
          </a:xfrm>
        </p:spPr>
        <p:txBody>
          <a:bodyPr>
            <a:noAutofit/>
          </a:bodyPr>
          <a:lstStyle/>
          <a:p>
            <a:r>
              <a:rPr lang="en-US" sz="2800" b="1" dirty="0" err="1">
                <a:latin typeface="Times New Roman" panose="02020603050405020304" pitchFamily="18" charset="0"/>
                <a:cs typeface="Times New Roman" panose="02020603050405020304" pitchFamily="18" charset="0"/>
              </a:rPr>
              <a:t>cont</a:t>
            </a:r>
            <a:endParaRPr lang="en-IN" sz="28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16E2B2AF-FF0E-45CD-84F6-312BC64959A8}"/>
              </a:ext>
            </a:extLst>
          </p:cNvPr>
          <p:cNvSpPr>
            <a:spLocks noGrp="1"/>
          </p:cNvSpPr>
          <p:nvPr>
            <p:ph type="body" idx="1"/>
          </p:nvPr>
        </p:nvSpPr>
        <p:spPr>
          <a:xfrm>
            <a:off x="453656" y="1552353"/>
            <a:ext cx="7964494" cy="2787622"/>
          </a:xfrm>
        </p:spPr>
        <p:txBody>
          <a:bodyPr/>
          <a:lstStyle/>
          <a:p>
            <a:pPr>
              <a:buFont typeface="Wingdings" panose="05000000000000000000" pitchFamily="2" charset="2"/>
              <a:buChar char="Ø"/>
            </a:pPr>
            <a:r>
              <a:rPr lang="en" sz="2000" dirty="0">
                <a:solidFill>
                  <a:schemeClr val="tx2">
                    <a:lumMod val="50000"/>
                  </a:schemeClr>
                </a:solidFill>
                <a:latin typeface="Times New Roman" pitchFamily="18" charset="0"/>
                <a:ea typeface="Calibri"/>
                <a:cs typeface="Times New Roman" pitchFamily="18" charset="0"/>
                <a:sym typeface="Calibri"/>
              </a:rPr>
              <a:t>Network security consists of the policies and practices to prevent and monitor unauthorized access, misuse, modification, or denial of a computer network and network-accessible resources.</a:t>
            </a:r>
          </a:p>
          <a:p>
            <a:pPr>
              <a:buFont typeface="Wingdings" panose="05000000000000000000" pitchFamily="2" charset="2"/>
              <a:buChar char="Ø"/>
            </a:pPr>
            <a:endParaRPr lang="en-US" sz="2000" dirty="0">
              <a:solidFill>
                <a:schemeClr val="tx2">
                  <a:lumMod val="50000"/>
                </a:schemeClr>
              </a:solidFill>
              <a:latin typeface="Times New Roman" pitchFamily="18" charset="0"/>
              <a:ea typeface="Calibri"/>
              <a:cs typeface="Times New Roman" pitchFamily="18" charset="0"/>
              <a:sym typeface="Calibri"/>
            </a:endParaRPr>
          </a:p>
          <a:p>
            <a:pPr>
              <a:buFont typeface="Wingdings" panose="05000000000000000000" pitchFamily="2" charset="2"/>
              <a:buChar char="Ø"/>
            </a:pPr>
            <a:r>
              <a:rPr lang="en-US" sz="2000" dirty="0">
                <a:solidFill>
                  <a:schemeClr val="tx2">
                    <a:lumMod val="50000"/>
                  </a:schemeClr>
                </a:solidFill>
                <a:latin typeface="Times New Roman" pitchFamily="18" charset="0"/>
                <a:ea typeface="Calibri"/>
                <a:cs typeface="Times New Roman" pitchFamily="18" charset="0"/>
                <a:sym typeface="Calibri"/>
              </a:rPr>
              <a:t>Only Network security can protect you from Trojan horse viruses. Network security involves the authorization of access to data in a system, controlled by the network administrator.</a:t>
            </a:r>
            <a:endParaRPr lang="en-US" sz="2000" dirty="0">
              <a:solidFill>
                <a:schemeClr val="tx2">
                  <a:lumMod val="50000"/>
                </a:schemeClr>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4007351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25" y="207808"/>
            <a:ext cx="7688700" cy="535200"/>
          </a:xfrm>
        </p:spPr>
        <p:txBody>
          <a:bodyPr>
            <a:noAutofit/>
          </a:bodyPr>
          <a:lstStyle/>
          <a:p>
            <a:r>
              <a:rPr lang="en-US" sz="2400" b="1" dirty="0">
                <a:latin typeface="Times New Roman" panose="02020603050405020304" pitchFamily="18" charset="0"/>
                <a:cs typeface="Times New Roman" panose="02020603050405020304" pitchFamily="18" charset="0"/>
              </a:rPr>
              <a:t>Issues in implementation:</a:t>
            </a:r>
          </a:p>
        </p:txBody>
      </p:sp>
      <p:sp>
        <p:nvSpPr>
          <p:cNvPr id="3" name="Text Placeholder 2"/>
          <p:cNvSpPr>
            <a:spLocks noGrp="1"/>
          </p:cNvSpPr>
          <p:nvPr>
            <p:ph type="body" idx="1"/>
          </p:nvPr>
        </p:nvSpPr>
        <p:spPr>
          <a:xfrm>
            <a:off x="299792" y="922102"/>
            <a:ext cx="8028960" cy="4111228"/>
          </a:xfrm>
        </p:spPr>
        <p:style>
          <a:lnRef idx="2">
            <a:schemeClr val="accent1"/>
          </a:lnRef>
          <a:fillRef idx="1">
            <a:schemeClr val="lt1"/>
          </a:fillRef>
          <a:effectRef idx="0">
            <a:schemeClr val="accent1"/>
          </a:effectRef>
          <a:fontRef idx="minor">
            <a:schemeClr val="dk1"/>
          </a:fontRef>
        </p:style>
        <p:txBody>
          <a:bodyPr>
            <a:normAutofit/>
          </a:bodyPr>
          <a:lstStyle/>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Unavailability of the website when the requests from users increases on the website.</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It costs more for maintaining physical servers so creating virtual servers using AWS services costs low.</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Security is low for networking devices. </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39243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0" y="0"/>
            <a:ext cx="7688700" cy="7212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New Roman" panose="02020603050405020304" pitchFamily="18" charset="0"/>
                <a:cs typeface="Times New Roman" panose="02020603050405020304" pitchFamily="18" charset="0"/>
              </a:rPr>
              <a:t>Objective</a:t>
            </a:r>
            <a:endParaRPr sz="2400" b="1" dirty="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body" idx="1"/>
          </p:nvPr>
        </p:nvSpPr>
        <p:spPr>
          <a:xfrm>
            <a:off x="0" y="638978"/>
            <a:ext cx="9094381" cy="4450473"/>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Nowadays, the E-commerce website is top-rated, the Online shopping sites are increased. These websites requesting (or) accessing data will be different day today. For suppose from monday-friday these sites will get approximately 10,000 requests.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Only on weekends, the requests may increase to 50,000, on festivals and big billion days, they will get lakhs of requests. We have to maintain servers, applications, storage, etc for these sites.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On weekdays load will be normal, So it may require 2 or 3 servers and on weekends we need 10 to 100 servers besides. On offer’s day, we have to maintain thousands of servers.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Mainatinence of servers is dificult. This much of infra of websites building and managing, it is challenging. To overcome this issue, we are moving to the cloud. That is </a:t>
            </a:r>
            <a:r>
              <a:rPr lang="en" sz="2000" b="1" dirty="0">
                <a:solidFill>
                  <a:srgbClr val="000000"/>
                </a:solidFill>
                <a:latin typeface="Times New Roman" pitchFamily="18" charset="0"/>
                <a:ea typeface="Calibri"/>
                <a:cs typeface="Times New Roman" pitchFamily="18" charset="0"/>
                <a:sym typeface="Calibri"/>
              </a:rPr>
              <a:t>AWS CLOUD</a:t>
            </a:r>
            <a:r>
              <a:rPr lang="en" sz="2000" dirty="0">
                <a:solidFill>
                  <a:srgbClr val="000000"/>
                </a:solidFill>
                <a:latin typeface="Times New Roman" pitchFamily="18" charset="0"/>
                <a:ea typeface="Calibri"/>
                <a:cs typeface="Times New Roman" pitchFamily="18" charset="0"/>
                <a:sym typeface="Calibri"/>
              </a:rPr>
              <a:t>, and it is providing a feature called load balancing and Auto scaling.</a:t>
            </a:r>
            <a:endParaRPr sz="2000" dirty="0">
              <a:solidFill>
                <a:srgbClr val="000000"/>
              </a:solidFill>
              <a:latin typeface="Times New Roman" pitchFamily="18" charset="0"/>
              <a:ea typeface="Calibri"/>
              <a:cs typeface="Times New Roman" pitchFamily="18" charset="0"/>
              <a:sym typeface="Calibri"/>
            </a:endParaRPr>
          </a:p>
          <a:p>
            <a:pPr marL="0" lvl="0" indent="0" algn="l" rtl="0">
              <a:spcBef>
                <a:spcPts val="800"/>
              </a:spcBef>
              <a:spcAft>
                <a:spcPts val="1600"/>
              </a:spcAft>
              <a:buNone/>
            </a:pPr>
            <a:endParaRPr sz="2000" dirty="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299792" y="210329"/>
            <a:ext cx="7688700" cy="8943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New Roman" panose="02020603050405020304" pitchFamily="18" charset="0"/>
                <a:cs typeface="Times New Roman" panose="02020603050405020304" pitchFamily="18" charset="0"/>
              </a:rPr>
              <a:t>Hardware ,Software,Services used:</a:t>
            </a:r>
            <a:endParaRPr sz="24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400" dirty="0">
              <a:latin typeface="Times New Roman" panose="02020603050405020304" pitchFamily="18" charset="0"/>
              <a:cs typeface="Times New Roman" panose="02020603050405020304" pitchFamily="18" charset="0"/>
            </a:endParaRPr>
          </a:p>
        </p:txBody>
      </p:sp>
      <p:sp>
        <p:nvSpPr>
          <p:cNvPr id="105" name="Google Shape;105;p16"/>
          <p:cNvSpPr txBox="1">
            <a:spLocks noGrp="1"/>
          </p:cNvSpPr>
          <p:nvPr>
            <p:ph type="body" idx="1"/>
          </p:nvPr>
        </p:nvSpPr>
        <p:spPr>
          <a:xfrm>
            <a:off x="649995" y="1090670"/>
            <a:ext cx="7480454" cy="3249305"/>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171450" lvl="0" indent="-171450" algn="l" rtl="0">
              <a:spcBef>
                <a:spcPts val="0"/>
              </a:spcBef>
              <a:spcAft>
                <a:spcPts val="0"/>
              </a:spcAft>
              <a:buFont typeface="Wingdings" pitchFamily="2" charset="2"/>
              <a:buChar char="v"/>
            </a:pPr>
            <a:r>
              <a:rPr lang="en" sz="2000" dirty="0">
                <a:latin typeface="Times New Roman" pitchFamily="18" charset="0"/>
                <a:cs typeface="Times New Roman" pitchFamily="18" charset="0"/>
              </a:rPr>
              <a:t>AWS(Cloud Watch,VPC,EC2,LINUX,S3,SSH)</a:t>
            </a:r>
            <a:endParaRPr sz="2000" dirty="0">
              <a:latin typeface="Times New Roman" pitchFamily="18" charset="0"/>
              <a:cs typeface="Times New Roman" pitchFamily="18" charset="0"/>
            </a:endParaRP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Scripting Languages (Json)</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Cisco Networking devices (Router, Switch)</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L</a:t>
            </a:r>
            <a:r>
              <a:rPr lang="en-IN" sz="2000" dirty="0">
                <a:latin typeface="Times New Roman" pitchFamily="18" charset="0"/>
                <a:cs typeface="Times New Roman" pitchFamily="18" charset="0"/>
              </a:rPr>
              <a:t>o</a:t>
            </a:r>
            <a:r>
              <a:rPr lang="en" sz="2000" dirty="0">
                <a:latin typeface="Times New Roman" pitchFamily="18" charset="0"/>
                <a:cs typeface="Times New Roman" pitchFamily="18" charset="0"/>
              </a:rPr>
              <a:t>ad Balancing provided by AWS.</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Auto Scaling provided by AWS.</a:t>
            </a:r>
          </a:p>
          <a:p>
            <a:pPr marL="171450" lvl="0" indent="-171450" algn="l" rtl="0">
              <a:spcBef>
                <a:spcPts val="1600"/>
              </a:spcBef>
              <a:spcAft>
                <a:spcPts val="0"/>
              </a:spcAft>
              <a:buFont typeface="Wingdings" pitchFamily="2" charset="2"/>
              <a:buChar char="v"/>
            </a:pPr>
            <a:endParaRPr lang="en" sz="2000" dirty="0">
              <a:latin typeface="Times New Roman" pitchFamily="18" charset="0"/>
              <a:cs typeface="Times New Roman" pitchFamily="18" charset="0"/>
            </a:endParaRPr>
          </a:p>
          <a:p>
            <a:pPr marL="171450" lvl="0" indent="-171450" algn="l" rtl="0">
              <a:spcBef>
                <a:spcPts val="1600"/>
              </a:spcBef>
              <a:spcAft>
                <a:spcPts val="0"/>
              </a:spcAft>
              <a:buFont typeface="Wingdings" pitchFamily="2" charset="2"/>
              <a:buChar char="v"/>
            </a:pPr>
            <a:endParaRPr sz="2000" dirty="0">
              <a:latin typeface="Times New Roman" pitchFamily="18" charset="0"/>
              <a:cs typeface="Times New Roman" pitchFamily="18" charset="0"/>
            </a:endParaRPr>
          </a:p>
          <a:p>
            <a:pPr marL="171450" lvl="0" indent="-171450" algn="l" rtl="0">
              <a:spcBef>
                <a:spcPts val="1600"/>
              </a:spcBef>
              <a:spcAft>
                <a:spcPts val="1600"/>
              </a:spcAft>
              <a:buFont typeface="Wingdings" pitchFamily="2" charset="2"/>
              <a:buChar char="v"/>
            </a:pPr>
            <a:endParaRPr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2432</TotalTime>
  <Words>1349</Words>
  <Application>Microsoft Office PowerPoint</Application>
  <PresentationFormat>On-screen Show (16:9)</PresentationFormat>
  <Paragraphs>234</Paragraphs>
  <Slides>32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Tw Cen MT</vt:lpstr>
      <vt:lpstr>Courier New</vt:lpstr>
      <vt:lpstr>Trebuchet MS</vt:lpstr>
      <vt:lpstr>Wingdings</vt:lpstr>
      <vt:lpstr>Wingdings 2</vt:lpstr>
      <vt:lpstr>Constantia</vt:lpstr>
      <vt:lpstr>Lucida Calligraphy</vt:lpstr>
      <vt:lpstr>Times New Roman</vt:lpstr>
      <vt:lpstr>Flow</vt:lpstr>
      <vt:lpstr>PowerPoint Presentation</vt:lpstr>
      <vt:lpstr>PowerPoint Presentation</vt:lpstr>
      <vt:lpstr>PowerPoint Presentation</vt:lpstr>
      <vt:lpstr>PR0JECT ROADMAP </vt:lpstr>
      <vt:lpstr>Introduction:</vt:lpstr>
      <vt:lpstr>cont</vt:lpstr>
      <vt:lpstr>Issues in implementation:</vt:lpstr>
      <vt:lpstr>Objective</vt:lpstr>
      <vt:lpstr>Hardware ,Software,Services used: </vt:lpstr>
      <vt:lpstr>Advantages of  proposed  approach: </vt:lpstr>
      <vt:lpstr>Elastic Load Balancing</vt:lpstr>
      <vt:lpstr>Amazon CloudWatch</vt:lpstr>
      <vt:lpstr>Auto Scaling</vt:lpstr>
      <vt:lpstr>WEB PAGE OUTPUT</vt:lpstr>
      <vt:lpstr>Auto Scaling Flow </vt:lpstr>
      <vt:lpstr>IOT BLOCK DIAGRAM</vt:lpstr>
      <vt:lpstr>    :   </vt:lpstr>
      <vt:lpstr>PowerPoint Presentation</vt:lpstr>
      <vt:lpstr>IOT page :</vt:lpstr>
      <vt:lpstr>Cont</vt:lpstr>
      <vt:lpstr>Network Security</vt:lpstr>
      <vt:lpstr>Cont</vt:lpstr>
      <vt:lpstr>Cont</vt:lpstr>
      <vt:lpstr>Cont</vt:lpstr>
      <vt:lpstr>Cont</vt:lpstr>
      <vt:lpstr>Cont..</vt:lpstr>
      <vt:lpstr>Cont</vt:lpstr>
      <vt:lpstr>APPLICATIONS</vt:lpstr>
      <vt:lpstr>CONCLUSION</vt:lpstr>
      <vt:lpstr>FUTURE SCOPE </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CLOUD &amp; NETWORK SECURITY</dc:title>
  <dc:creator>srigowri simhadri</dc:creator>
  <cp:lastModifiedBy>Kranthi</cp:lastModifiedBy>
  <cp:revision>127</cp:revision>
  <dcterms:modified xsi:type="dcterms:W3CDTF">2019-03-31T12:00:49Z</dcterms:modified>
</cp:coreProperties>
</file>